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Raleway"/>
      <p:bold r:id="rId31"/>
      <p:boldItalic r:id="rId32"/>
    </p:embeddedFont>
    <p:embeddedFont>
      <p:font typeface="Caveat"/>
      <p:regular r:id="rId33"/>
      <p:bold r:id="rId34"/>
    </p:embeddedFont>
    <p:embeddedFont>
      <p:font typeface="Comfortaa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-bold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Caveat-regular.fntdata"/><Relationship Id="rId10" Type="http://schemas.openxmlformats.org/officeDocument/2006/relationships/slide" Target="slides/slide5.xml"/><Relationship Id="rId32" Type="http://schemas.openxmlformats.org/officeDocument/2006/relationships/font" Target="fonts/Raleway-boldItalic.fntdata"/><Relationship Id="rId13" Type="http://schemas.openxmlformats.org/officeDocument/2006/relationships/slide" Target="slides/slide8.xml"/><Relationship Id="rId35" Type="http://schemas.openxmlformats.org/officeDocument/2006/relationships/font" Target="fonts/Comfortaa-regular.fntdata"/><Relationship Id="rId12" Type="http://schemas.openxmlformats.org/officeDocument/2006/relationships/slide" Target="slides/slide7.xml"/><Relationship Id="rId34" Type="http://schemas.openxmlformats.org/officeDocument/2006/relationships/font" Target="fonts/Caveat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Comfortaa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c4a90722b6_2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2c4a90722b6_2_1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c4a90722b6_2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2c4a90722b6_2_1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c4a90722b6_2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2c4a90722b6_2_2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c4a90722b6_2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2c4a90722b6_2_2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c4a90722b6_2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2c4a90722b6_2_2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c4a90722b6_2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2c4a90722b6_2_2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c4a90722b6_2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2c4a90722b6_2_2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c4a90722b6_2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2c4a90722b6_2_2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c4a90722b6_2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g2c4a90722b6_2_3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c4a90722b6_2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2c4a90722b6_2_3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c4a90722b6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g2c4a90722b6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c4a90722b6_2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g2c4a90722b6_2_3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c4a90722b6_2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g2c4a90722b6_2_3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c4a90722b6_2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g2c4a90722b6_2_3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c4a90722b6_2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g2c4a90722b6_2_4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c4a90722b6_2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g2c4a90722b6_2_4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c4a90722b6_2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g2c4a90722b6_2_4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c4a90722b6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g2c4a90722b6_2_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c4a90722b6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g2c4a90722b6_2_1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c4a90722b6_2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g2c4a90722b6_2_1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c4a90722b6_2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2c4a90722b6_2_1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c4a90722b6_2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2c4a90722b6_2_1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c4a90722b6_2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2c4a90722b6_2_1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c4a90722b6_2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2c4a90722b6_2_1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35.png"/><Relationship Id="rId5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jpg"/><Relationship Id="rId4" Type="http://schemas.openxmlformats.org/officeDocument/2006/relationships/image" Target="../media/image9.png"/><Relationship Id="rId5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jpg"/><Relationship Id="rId4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24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jpg"/><Relationship Id="rId4" Type="http://schemas.openxmlformats.org/officeDocument/2006/relationships/image" Target="../media/image2.png"/><Relationship Id="rId5" Type="http://schemas.openxmlformats.org/officeDocument/2006/relationships/image" Target="../media/image26.jpg"/><Relationship Id="rId6" Type="http://schemas.openxmlformats.org/officeDocument/2006/relationships/image" Target="../media/image18.jpg"/><Relationship Id="rId7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Relationship Id="rId4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g"/><Relationship Id="rId4" Type="http://schemas.openxmlformats.org/officeDocument/2006/relationships/image" Target="../media/image14.png"/><Relationship Id="rId5" Type="http://schemas.openxmlformats.org/officeDocument/2006/relationships/image" Target="../media/image4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jpg"/><Relationship Id="rId4" Type="http://schemas.openxmlformats.org/officeDocument/2006/relationships/image" Target="../media/image33.png"/><Relationship Id="rId5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jpg"/><Relationship Id="rId4" Type="http://schemas.openxmlformats.org/officeDocument/2006/relationships/image" Target="../media/image37.jpg"/><Relationship Id="rId5" Type="http://schemas.openxmlformats.org/officeDocument/2006/relationships/image" Target="../media/image3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8.jpg"/><Relationship Id="rId6" Type="http://schemas.openxmlformats.org/officeDocument/2006/relationships/image" Target="../media/image1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image" Target="../media/image9.png"/><Relationship Id="rId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2150" y="2838075"/>
            <a:ext cx="4202400" cy="9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it" sz="402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Settore: Arredamento</a:t>
            </a:r>
            <a:endParaRPr i="1" sz="402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020775" y="3462150"/>
            <a:ext cx="6480300" cy="11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44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Prodotto: specchio</a:t>
            </a:r>
            <a:endParaRPr sz="440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3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By vanessa ignoti</a:t>
            </a:r>
            <a:endParaRPr sz="23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75" y="394000"/>
            <a:ext cx="4303651" cy="253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p22"/>
          <p:cNvGrpSpPr/>
          <p:nvPr/>
        </p:nvGrpSpPr>
        <p:grpSpPr>
          <a:xfrm>
            <a:off x="6158618" y="2469516"/>
            <a:ext cx="1442974" cy="1423306"/>
            <a:chOff x="0" y="0"/>
            <a:chExt cx="3847931" cy="3795482"/>
          </a:xfrm>
        </p:grpSpPr>
        <p:sp>
          <p:nvSpPr>
            <p:cNvPr id="170" name="Google Shape;170;p22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22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" name="Google Shape;172;p22"/>
          <p:cNvGrpSpPr/>
          <p:nvPr/>
        </p:nvGrpSpPr>
        <p:grpSpPr>
          <a:xfrm>
            <a:off x="3898720" y="2469516"/>
            <a:ext cx="1442974" cy="1423306"/>
            <a:chOff x="0" y="0"/>
            <a:chExt cx="3847931" cy="3795482"/>
          </a:xfrm>
        </p:grpSpPr>
        <p:sp>
          <p:nvSpPr>
            <p:cNvPr id="173" name="Google Shape;173;p22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22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175;p22"/>
          <p:cNvGrpSpPr/>
          <p:nvPr/>
        </p:nvGrpSpPr>
        <p:grpSpPr>
          <a:xfrm>
            <a:off x="1542407" y="2469516"/>
            <a:ext cx="1442974" cy="1423306"/>
            <a:chOff x="0" y="0"/>
            <a:chExt cx="3847931" cy="3795482"/>
          </a:xfrm>
        </p:grpSpPr>
        <p:sp>
          <p:nvSpPr>
            <p:cNvPr id="176" name="Google Shape;176;p22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22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" name="Google Shape;178;p22"/>
          <p:cNvSpPr/>
          <p:nvPr/>
        </p:nvSpPr>
        <p:spPr>
          <a:xfrm>
            <a:off x="1632794" y="2563196"/>
            <a:ext cx="1096219" cy="1096218"/>
          </a:xfrm>
          <a:custGeom>
            <a:rect b="b" l="l" r="r" t="t"/>
            <a:pathLst>
              <a:path extrusionOk="0" h="2192437" w="2192437">
                <a:moveTo>
                  <a:pt x="0" y="0"/>
                </a:moveTo>
                <a:lnTo>
                  <a:pt x="2192437" y="0"/>
                </a:lnTo>
                <a:lnTo>
                  <a:pt x="2192437" y="2192437"/>
                </a:lnTo>
                <a:lnTo>
                  <a:pt x="0" y="2192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9" name="Google Shape;179;p22"/>
          <p:cNvGrpSpPr/>
          <p:nvPr/>
        </p:nvGrpSpPr>
        <p:grpSpPr>
          <a:xfrm>
            <a:off x="729061" y="599775"/>
            <a:ext cx="7782293" cy="1295092"/>
            <a:chOff x="0" y="-24130"/>
            <a:chExt cx="20752780" cy="3453579"/>
          </a:xfrm>
        </p:grpSpPr>
        <p:sp>
          <p:nvSpPr>
            <p:cNvPr id="180" name="Google Shape;180;p22"/>
            <p:cNvSpPr txBox="1"/>
            <p:nvPr/>
          </p:nvSpPr>
          <p:spPr>
            <a:xfrm>
              <a:off x="0" y="-24130"/>
              <a:ext cx="20752780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Come: strategia e attuazione</a:t>
              </a:r>
              <a:endParaRPr sz="700"/>
            </a:p>
          </p:txBody>
        </p:sp>
        <p:sp>
          <p:nvSpPr>
            <p:cNvPr id="181" name="Google Shape;181;p22"/>
            <p:cNvSpPr txBox="1"/>
            <p:nvPr/>
          </p:nvSpPr>
          <p:spPr>
            <a:xfrm>
              <a:off x="0" y="1794324"/>
              <a:ext cx="20752780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COME CONSEGNERAI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IL TUO PRODOTTO O SERVIZIO?</a:t>
              </a:r>
              <a:endParaRPr sz="700"/>
            </a:p>
          </p:txBody>
        </p:sp>
      </p:grpSp>
      <p:sp>
        <p:nvSpPr>
          <p:cNvPr id="182" name="Google Shape;182;p22"/>
          <p:cNvSpPr txBox="1"/>
          <p:nvPr/>
        </p:nvSpPr>
        <p:spPr>
          <a:xfrm>
            <a:off x="1346998" y="4098700"/>
            <a:ext cx="1833793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sz="700"/>
          </a:p>
        </p:txBody>
      </p:sp>
      <p:sp>
        <p:nvSpPr>
          <p:cNvPr id="183" name="Google Shape;183;p22"/>
          <p:cNvSpPr txBox="1"/>
          <p:nvPr/>
        </p:nvSpPr>
        <p:spPr>
          <a:xfrm>
            <a:off x="3703312" y="4100347"/>
            <a:ext cx="1833792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Operazioni</a:t>
            </a:r>
            <a:endParaRPr sz="700"/>
          </a:p>
        </p:txBody>
      </p:sp>
      <p:sp>
        <p:nvSpPr>
          <p:cNvPr id="184" name="Google Shape;184;p22"/>
          <p:cNvSpPr txBox="1"/>
          <p:nvPr/>
        </p:nvSpPr>
        <p:spPr>
          <a:xfrm>
            <a:off x="5963209" y="4100347"/>
            <a:ext cx="1833793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Vendite</a:t>
            </a:r>
            <a:endParaRPr sz="700"/>
          </a:p>
        </p:txBody>
      </p:sp>
      <p:sp>
        <p:nvSpPr>
          <p:cNvPr id="185" name="Google Shape;185;p22"/>
          <p:cNvSpPr/>
          <p:nvPr/>
        </p:nvSpPr>
        <p:spPr>
          <a:xfrm>
            <a:off x="4076448" y="2627693"/>
            <a:ext cx="912286" cy="970517"/>
          </a:xfrm>
          <a:custGeom>
            <a:rect b="b" l="l" r="r" t="t"/>
            <a:pathLst>
              <a:path extrusionOk="0" h="1941033" w="1824571">
                <a:moveTo>
                  <a:pt x="0" y="0"/>
                </a:moveTo>
                <a:lnTo>
                  <a:pt x="1824571" y="0"/>
                </a:lnTo>
                <a:lnTo>
                  <a:pt x="1824571" y="1941034"/>
                </a:lnTo>
                <a:lnTo>
                  <a:pt x="0" y="19410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2"/>
          <p:cNvSpPr/>
          <p:nvPr/>
        </p:nvSpPr>
        <p:spPr>
          <a:xfrm>
            <a:off x="6282157" y="2602243"/>
            <a:ext cx="1000423" cy="1000424"/>
          </a:xfrm>
          <a:custGeom>
            <a:rect b="b" l="l" r="r" t="t"/>
            <a:pathLst>
              <a:path extrusionOk="0" h="2000847" w="2000847">
                <a:moveTo>
                  <a:pt x="0" y="0"/>
                </a:moveTo>
                <a:lnTo>
                  <a:pt x="2000847" y="0"/>
                </a:lnTo>
                <a:lnTo>
                  <a:pt x="2000847" y="2000848"/>
                </a:lnTo>
                <a:lnTo>
                  <a:pt x="0" y="2000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"/>
          <p:cNvSpPr/>
          <p:nvPr/>
        </p:nvSpPr>
        <p:spPr>
          <a:xfrm>
            <a:off x="819868" y="-158694"/>
            <a:ext cx="1814512" cy="5571377"/>
          </a:xfrm>
          <a:custGeom>
            <a:rect b="b" l="l" r="r" t="t"/>
            <a:pathLst>
              <a:path extrusionOk="0" h="11142753" w="3629023">
                <a:moveTo>
                  <a:pt x="0" y="0"/>
                </a:moveTo>
                <a:lnTo>
                  <a:pt x="3629023" y="0"/>
                </a:lnTo>
                <a:lnTo>
                  <a:pt x="3629023" y="11142753"/>
                </a:lnTo>
                <a:lnTo>
                  <a:pt x="0" y="111427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76155" r="-2648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3"/>
          <p:cNvSpPr/>
          <p:nvPr/>
        </p:nvSpPr>
        <p:spPr>
          <a:xfrm>
            <a:off x="726114" y="-83511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5"/>
                </a:lnTo>
                <a:lnTo>
                  <a:pt x="0" y="429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3"/>
          <p:cNvSpPr/>
          <p:nvPr/>
        </p:nvSpPr>
        <p:spPr>
          <a:xfrm rot="10800000">
            <a:off x="-396399" y="3489370"/>
            <a:ext cx="2279561" cy="2279560"/>
          </a:xfrm>
          <a:custGeom>
            <a:rect b="b" l="l" r="r" t="t"/>
            <a:pathLst>
              <a:path extrusionOk="0" h="4559121" w="4559121">
                <a:moveTo>
                  <a:pt x="0" y="0"/>
                </a:moveTo>
                <a:lnTo>
                  <a:pt x="4559121" y="0"/>
                </a:lnTo>
                <a:lnTo>
                  <a:pt x="4559121" y="4559122"/>
                </a:lnTo>
                <a:lnTo>
                  <a:pt x="0" y="4559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3"/>
          <p:cNvSpPr/>
          <p:nvPr/>
        </p:nvSpPr>
        <p:spPr>
          <a:xfrm rot="-5400000">
            <a:off x="206282" y="2974215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19"/>
                </a:lnTo>
                <a:lnTo>
                  <a:pt x="0" y="28607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3"/>
          <p:cNvSpPr/>
          <p:nvPr/>
        </p:nvSpPr>
        <p:spPr>
          <a:xfrm rot="-5400000">
            <a:off x="1799488" y="4629150"/>
            <a:ext cx="721143" cy="721142"/>
          </a:xfrm>
          <a:custGeom>
            <a:rect b="b" l="l" r="r" t="t"/>
            <a:pathLst>
              <a:path extrusionOk="0" h="1442285" w="1442285">
                <a:moveTo>
                  <a:pt x="0" y="0"/>
                </a:moveTo>
                <a:lnTo>
                  <a:pt x="1442285" y="0"/>
                </a:lnTo>
                <a:lnTo>
                  <a:pt x="1442285" y="1442285"/>
                </a:lnTo>
                <a:lnTo>
                  <a:pt x="0" y="1442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3"/>
          <p:cNvSpPr/>
          <p:nvPr/>
        </p:nvSpPr>
        <p:spPr>
          <a:xfrm rot="-5400000">
            <a:off x="1883162" y="578047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7"/>
                </a:lnTo>
                <a:lnTo>
                  <a:pt x="0" y="1979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3"/>
          <p:cNvSpPr/>
          <p:nvPr/>
        </p:nvSpPr>
        <p:spPr>
          <a:xfrm rot="-5400000">
            <a:off x="1369383" y="-158694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3"/>
          <p:cNvSpPr/>
          <p:nvPr/>
        </p:nvSpPr>
        <p:spPr>
          <a:xfrm rot="-5400000">
            <a:off x="-117763" y="837866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7" y="0"/>
                </a:lnTo>
                <a:lnTo>
                  <a:pt x="1069037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0" name="Google Shape;200;p23"/>
          <p:cNvGrpSpPr/>
          <p:nvPr/>
        </p:nvGrpSpPr>
        <p:grpSpPr>
          <a:xfrm>
            <a:off x="3557898" y="580000"/>
            <a:ext cx="5389652" cy="3791804"/>
            <a:chOff x="0" y="122556"/>
            <a:chExt cx="14372405" cy="10111478"/>
          </a:xfrm>
        </p:grpSpPr>
        <p:sp>
          <p:nvSpPr>
            <p:cNvPr id="201" name="Google Shape;201;p23"/>
            <p:cNvSpPr txBox="1"/>
            <p:nvPr/>
          </p:nvSpPr>
          <p:spPr>
            <a:xfrm>
              <a:off x="5" y="122556"/>
              <a:ext cx="14372400" cy="288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Marketing: fai emergere la tua start up</a:t>
              </a:r>
              <a:endParaRPr sz="700"/>
            </a:p>
          </p:txBody>
        </p:sp>
        <p:sp>
          <p:nvSpPr>
            <p:cNvPr id="202" name="Google Shape;202;p23"/>
            <p:cNvSpPr txBox="1"/>
            <p:nvPr/>
          </p:nvSpPr>
          <p:spPr>
            <a:xfrm>
              <a:off x="0" y="3331144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PRODOTTO CONVINCENTE</a:t>
              </a:r>
              <a:endParaRPr sz="700"/>
            </a:p>
          </p:txBody>
        </p:sp>
        <p:sp>
          <p:nvSpPr>
            <p:cNvPr id="203" name="Google Shape;203;p23"/>
            <p:cNvSpPr txBox="1"/>
            <p:nvPr/>
          </p:nvSpPr>
          <p:spPr>
            <a:xfrm>
              <a:off x="0" y="4294687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04" name="Google Shape;204;p23"/>
            <p:cNvSpPr txBox="1"/>
            <p:nvPr/>
          </p:nvSpPr>
          <p:spPr>
            <a:xfrm>
              <a:off x="0" y="5951996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MESSAGGIO AUTENTICO</a:t>
              </a:r>
              <a:endParaRPr sz="700"/>
            </a:p>
          </p:txBody>
        </p:sp>
        <p:sp>
          <p:nvSpPr>
            <p:cNvPr id="205" name="Google Shape;205;p23"/>
            <p:cNvSpPr txBox="1"/>
            <p:nvPr/>
          </p:nvSpPr>
          <p:spPr>
            <a:xfrm>
              <a:off x="0" y="6915537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06" name="Google Shape;206;p23"/>
            <p:cNvSpPr txBox="1"/>
            <p:nvPr/>
          </p:nvSpPr>
          <p:spPr>
            <a:xfrm>
              <a:off x="0" y="8694349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PIATTAFORME ADEGUATE</a:t>
              </a:r>
              <a:endParaRPr sz="700"/>
            </a:p>
          </p:txBody>
        </p:sp>
        <p:sp>
          <p:nvSpPr>
            <p:cNvPr id="207" name="Google Shape;207;p23"/>
            <p:cNvSpPr txBox="1"/>
            <p:nvPr/>
          </p:nvSpPr>
          <p:spPr>
            <a:xfrm>
              <a:off x="0" y="9657893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9088" y="601145"/>
            <a:ext cx="3852395" cy="3970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" name="Google Shape;213;p24"/>
          <p:cNvGrpSpPr/>
          <p:nvPr/>
        </p:nvGrpSpPr>
        <p:grpSpPr>
          <a:xfrm>
            <a:off x="514350" y="1090975"/>
            <a:ext cx="4468387" cy="2500330"/>
            <a:chOff x="0" y="-24774"/>
            <a:chExt cx="11915700" cy="6667548"/>
          </a:xfrm>
        </p:grpSpPr>
        <p:sp>
          <p:nvSpPr>
            <p:cNvPr id="214" name="Google Shape;214;p24"/>
            <p:cNvSpPr txBox="1"/>
            <p:nvPr/>
          </p:nvSpPr>
          <p:spPr>
            <a:xfrm>
              <a:off x="0" y="-24774"/>
              <a:ext cx="11915700" cy="31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Operazioni: </a:t>
              </a:r>
              <a:endParaRPr b="1" sz="35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ottimizza l'efficienza</a:t>
              </a:r>
              <a:endParaRPr sz="700"/>
            </a:p>
          </p:txBody>
        </p:sp>
        <p:sp>
          <p:nvSpPr>
            <p:cNvPr id="215" name="Google Shape;215;p24"/>
            <p:cNvSpPr txBox="1"/>
            <p:nvPr/>
          </p:nvSpPr>
          <p:spPr>
            <a:xfrm>
              <a:off x="0" y="4595150"/>
              <a:ext cx="10571016" cy="7708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9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DISTRIBUZIONE DELLE RISORSE</a:t>
              </a:r>
              <a:endParaRPr sz="700"/>
            </a:p>
          </p:txBody>
        </p:sp>
        <p:sp>
          <p:nvSpPr>
            <p:cNvPr id="216" name="Google Shape;216;p24"/>
            <p:cNvSpPr txBox="1"/>
            <p:nvPr/>
          </p:nvSpPr>
          <p:spPr>
            <a:xfrm>
              <a:off x="0" y="6117331"/>
              <a:ext cx="10571016" cy="525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3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17" name="Google Shape;217;p24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25"/>
          <p:cNvGrpSpPr/>
          <p:nvPr/>
        </p:nvGrpSpPr>
        <p:grpSpPr>
          <a:xfrm>
            <a:off x="1427979" y="405308"/>
            <a:ext cx="6288042" cy="988440"/>
            <a:chOff x="0" y="-24130"/>
            <a:chExt cx="16768111" cy="2635841"/>
          </a:xfrm>
        </p:grpSpPr>
        <p:sp>
          <p:nvSpPr>
            <p:cNvPr id="223" name="Google Shape;223;p25"/>
            <p:cNvSpPr txBox="1"/>
            <p:nvPr/>
          </p:nvSpPr>
          <p:spPr>
            <a:xfrm>
              <a:off x="0" y="-24130"/>
              <a:ext cx="16768111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Vendite: trova i tuoi clienti</a:t>
              </a:r>
              <a:endParaRPr sz="700"/>
            </a:p>
          </p:txBody>
        </p:sp>
        <p:sp>
          <p:nvSpPr>
            <p:cNvPr id="224" name="Google Shape;224;p25"/>
            <p:cNvSpPr txBox="1"/>
            <p:nvPr/>
          </p:nvSpPr>
          <p:spPr>
            <a:xfrm>
              <a:off x="0" y="1789386"/>
              <a:ext cx="16768111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PROFILO DEI POTENZIALI CLIENTI</a:t>
              </a:r>
              <a:endParaRPr sz="700"/>
            </a:p>
          </p:txBody>
        </p:sp>
      </p:grpSp>
      <p:pic>
        <p:nvPicPr>
          <p:cNvPr id="225" name="Google Shape;22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857" y="1719964"/>
            <a:ext cx="2067072" cy="197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6716" y="1719964"/>
            <a:ext cx="2067071" cy="197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5825" y="1719964"/>
            <a:ext cx="2067071" cy="19775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p25"/>
          <p:cNvGrpSpPr/>
          <p:nvPr/>
        </p:nvGrpSpPr>
        <p:grpSpPr>
          <a:xfrm>
            <a:off x="539103" y="3680248"/>
            <a:ext cx="2420579" cy="703955"/>
            <a:chOff x="0" y="-38100"/>
            <a:chExt cx="6454877" cy="1877213"/>
          </a:xfrm>
        </p:grpSpPr>
        <p:sp>
          <p:nvSpPr>
            <p:cNvPr id="229" name="Google Shape;229;p25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ETÀ</a:t>
              </a:r>
              <a:endParaRPr sz="700"/>
            </a:p>
          </p:txBody>
        </p:sp>
        <p:sp>
          <p:nvSpPr>
            <p:cNvPr id="230" name="Google Shape;230;p25"/>
            <p:cNvSpPr txBox="1"/>
            <p:nvPr/>
          </p:nvSpPr>
          <p:spPr>
            <a:xfrm>
              <a:off x="0" y="800076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grpSp>
        <p:nvGrpSpPr>
          <p:cNvPr id="231" name="Google Shape;231;p25"/>
          <p:cNvGrpSpPr/>
          <p:nvPr/>
        </p:nvGrpSpPr>
        <p:grpSpPr>
          <a:xfrm>
            <a:off x="3379963" y="3680248"/>
            <a:ext cx="2420579" cy="703955"/>
            <a:chOff x="0" y="-38100"/>
            <a:chExt cx="6454877" cy="1877213"/>
          </a:xfrm>
        </p:grpSpPr>
        <p:sp>
          <p:nvSpPr>
            <p:cNvPr id="232" name="Google Shape;232;p25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SESSO</a:t>
              </a:r>
              <a:endParaRPr sz="700"/>
            </a:p>
          </p:txBody>
        </p:sp>
        <p:sp>
          <p:nvSpPr>
            <p:cNvPr id="233" name="Google Shape;233;p25"/>
            <p:cNvSpPr txBox="1"/>
            <p:nvPr/>
          </p:nvSpPr>
          <p:spPr>
            <a:xfrm>
              <a:off x="0" y="800076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grpSp>
        <p:nvGrpSpPr>
          <p:cNvPr id="234" name="Google Shape;234;p25"/>
          <p:cNvGrpSpPr/>
          <p:nvPr/>
        </p:nvGrpSpPr>
        <p:grpSpPr>
          <a:xfrm>
            <a:off x="6209071" y="3680248"/>
            <a:ext cx="2420579" cy="948902"/>
            <a:chOff x="0" y="-38100"/>
            <a:chExt cx="6454877" cy="2530405"/>
          </a:xfrm>
        </p:grpSpPr>
        <p:sp>
          <p:nvSpPr>
            <p:cNvPr id="235" name="Google Shape;235;p25"/>
            <p:cNvSpPr txBox="1"/>
            <p:nvPr/>
          </p:nvSpPr>
          <p:spPr>
            <a:xfrm>
              <a:off x="0" y="-38100"/>
              <a:ext cx="6371334" cy="12936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POTERE D'ACQUISTO</a:t>
              </a:r>
              <a:endParaRPr sz="700"/>
            </a:p>
          </p:txBody>
        </p:sp>
        <p:sp>
          <p:nvSpPr>
            <p:cNvPr id="236" name="Google Shape;236;p25"/>
            <p:cNvSpPr txBox="1"/>
            <p:nvPr/>
          </p:nvSpPr>
          <p:spPr>
            <a:xfrm>
              <a:off x="0" y="1453268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6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783" l="-17728" r="-6478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6"/>
          <p:cNvSpPr/>
          <p:nvPr/>
        </p:nvSpPr>
        <p:spPr>
          <a:xfrm rot="5400000">
            <a:off x="6295086" y="-93124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3" name="Google Shape;243;p26"/>
          <p:cNvGrpSpPr/>
          <p:nvPr/>
        </p:nvGrpSpPr>
        <p:grpSpPr>
          <a:xfrm>
            <a:off x="514350" y="2148109"/>
            <a:ext cx="4461367" cy="2481041"/>
            <a:chOff x="0" y="204470"/>
            <a:chExt cx="11896978" cy="6616110"/>
          </a:xfrm>
        </p:grpSpPr>
        <p:sp>
          <p:nvSpPr>
            <p:cNvPr id="244" name="Google Shape;244;p26"/>
            <p:cNvSpPr txBox="1"/>
            <p:nvPr/>
          </p:nvSpPr>
          <p:spPr>
            <a:xfrm>
              <a:off x="0" y="204470"/>
              <a:ext cx="9915778" cy="1400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7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PRODUZIONE E DISTRIBUZIONE: GESTISCI BENE L'INVENTARIO</a:t>
              </a:r>
              <a:endParaRPr sz="700"/>
            </a:p>
          </p:txBody>
        </p:sp>
        <p:sp>
          <p:nvSpPr>
            <p:cNvPr id="245" name="Google Shape;245;p26"/>
            <p:cNvSpPr txBox="1"/>
            <p:nvPr/>
          </p:nvSpPr>
          <p:spPr>
            <a:xfrm>
              <a:off x="7274" y="2061800"/>
              <a:ext cx="11889704" cy="2860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78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63%</a:t>
              </a:r>
              <a:endParaRPr sz="700"/>
            </a:p>
          </p:txBody>
        </p:sp>
        <p:sp>
          <p:nvSpPr>
            <p:cNvPr id="246" name="Google Shape;246;p26"/>
            <p:cNvSpPr txBox="1"/>
            <p:nvPr/>
          </p:nvSpPr>
          <p:spPr>
            <a:xfrm>
              <a:off x="0" y="5512480"/>
              <a:ext cx="7680578" cy="1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PRECISIONE MEDIA DEI REPORT DI INVENTARIO</a:t>
              </a:r>
              <a:endParaRPr sz="7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7"/>
          <p:cNvSpPr/>
          <p:nvPr/>
        </p:nvSpPr>
        <p:spPr>
          <a:xfrm rot="-5400000">
            <a:off x="-145618" y="3745674"/>
            <a:ext cx="1477985" cy="1477985"/>
          </a:xfrm>
          <a:custGeom>
            <a:rect b="b" l="l" r="r" t="t"/>
            <a:pathLst>
              <a:path extrusionOk="0" h="2955970" w="2955970">
                <a:moveTo>
                  <a:pt x="0" y="0"/>
                </a:moveTo>
                <a:lnTo>
                  <a:pt x="2955970" y="0"/>
                </a:lnTo>
                <a:lnTo>
                  <a:pt x="2955970" y="2955970"/>
                </a:lnTo>
                <a:lnTo>
                  <a:pt x="0" y="2955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27"/>
          <p:cNvSpPr/>
          <p:nvPr/>
        </p:nvSpPr>
        <p:spPr>
          <a:xfrm rot="5400000">
            <a:off x="8217287" y="-151834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7"/>
          <p:cNvSpPr txBox="1"/>
          <p:nvPr/>
        </p:nvSpPr>
        <p:spPr>
          <a:xfrm>
            <a:off x="1325201" y="620001"/>
            <a:ext cx="6493598" cy="395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LOGISTICA: NON COMMETTERE ERRORI</a:t>
            </a:r>
            <a:endParaRPr sz="700"/>
          </a:p>
        </p:txBody>
      </p:sp>
      <p:grpSp>
        <p:nvGrpSpPr>
          <p:cNvPr id="254" name="Google Shape;254;p27"/>
          <p:cNvGrpSpPr/>
          <p:nvPr/>
        </p:nvGrpSpPr>
        <p:grpSpPr>
          <a:xfrm>
            <a:off x="535696" y="3446360"/>
            <a:ext cx="2420579" cy="709470"/>
            <a:chOff x="0" y="-38100"/>
            <a:chExt cx="6454877" cy="1891919"/>
          </a:xfrm>
        </p:grpSpPr>
        <p:sp>
          <p:nvSpPr>
            <p:cNvPr id="255" name="Google Shape;255;p2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PIANIFICAZIONE</a:t>
              </a:r>
              <a:endParaRPr sz="700"/>
            </a:p>
          </p:txBody>
        </p:sp>
        <p:sp>
          <p:nvSpPr>
            <p:cNvPr id="256" name="Google Shape;256;p27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57" name="Google Shape;257;p27"/>
          <p:cNvGrpSpPr/>
          <p:nvPr/>
        </p:nvGrpSpPr>
        <p:grpSpPr>
          <a:xfrm>
            <a:off x="3345437" y="3446360"/>
            <a:ext cx="2420579" cy="709470"/>
            <a:chOff x="0" y="-38100"/>
            <a:chExt cx="6454877" cy="1891919"/>
          </a:xfrm>
        </p:grpSpPr>
        <p:sp>
          <p:nvSpPr>
            <p:cNvPr id="258" name="Google Shape;258;p2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IMPLEMENTAZIONE</a:t>
              </a:r>
              <a:endParaRPr sz="700"/>
            </a:p>
          </p:txBody>
        </p:sp>
        <p:sp>
          <p:nvSpPr>
            <p:cNvPr id="259" name="Google Shape;259;p27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60" name="Google Shape;260;p27"/>
          <p:cNvGrpSpPr/>
          <p:nvPr/>
        </p:nvGrpSpPr>
        <p:grpSpPr>
          <a:xfrm>
            <a:off x="6187725" y="3446360"/>
            <a:ext cx="2420579" cy="709470"/>
            <a:chOff x="0" y="-38100"/>
            <a:chExt cx="6454877" cy="1891919"/>
          </a:xfrm>
        </p:grpSpPr>
        <p:sp>
          <p:nvSpPr>
            <p:cNvPr id="261" name="Google Shape;261;p2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MONITORAGGIO</a:t>
              </a:r>
              <a:endParaRPr sz="700"/>
            </a:p>
          </p:txBody>
        </p:sp>
        <p:sp>
          <p:nvSpPr>
            <p:cNvPr id="262" name="Google Shape;262;p27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63" name="Google Shape;263;p27"/>
          <p:cNvGrpSpPr/>
          <p:nvPr/>
        </p:nvGrpSpPr>
        <p:grpSpPr>
          <a:xfrm>
            <a:off x="461871" y="1627052"/>
            <a:ext cx="8220258" cy="1563998"/>
            <a:chOff x="0" y="0"/>
            <a:chExt cx="21920687" cy="4170662"/>
          </a:xfrm>
        </p:grpSpPr>
        <p:pic>
          <p:nvPicPr>
            <p:cNvPr id="264" name="Google Shape;264;p27"/>
            <p:cNvPicPr preferRelativeResize="0"/>
            <p:nvPr/>
          </p:nvPicPr>
          <p:blipFill rotWithShape="1">
            <a:blip r:embed="rId4">
              <a:alphaModFix/>
            </a:blip>
            <a:srcRect b="388" l="0" r="0" t="8500"/>
            <a:stretch/>
          </p:blipFill>
          <p:spPr>
            <a:xfrm>
              <a:off x="0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7"/>
            <p:cNvPicPr preferRelativeResize="0"/>
            <p:nvPr/>
          </p:nvPicPr>
          <p:blipFill rotWithShape="1">
            <a:blip r:embed="rId5">
              <a:alphaModFix/>
            </a:blip>
            <a:srcRect b="122" l="0" r="0" t="8827"/>
            <a:stretch/>
          </p:blipFill>
          <p:spPr>
            <a:xfrm>
              <a:off x="7518562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27"/>
            <p:cNvPicPr preferRelativeResize="0"/>
            <p:nvPr/>
          </p:nvPicPr>
          <p:blipFill rotWithShape="1">
            <a:blip r:embed="rId6">
              <a:alphaModFix/>
            </a:blip>
            <a:srcRect b="4530" l="0" r="0" t="4530"/>
            <a:stretch/>
          </p:blipFill>
          <p:spPr>
            <a:xfrm>
              <a:off x="15037125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8"/>
          <p:cNvSpPr/>
          <p:nvPr/>
        </p:nvSpPr>
        <p:spPr>
          <a:xfrm>
            <a:off x="-134750" y="-104561"/>
            <a:ext cx="9413502" cy="2286000"/>
          </a:xfrm>
          <a:custGeom>
            <a:rect b="b" l="l" r="r" t="t"/>
            <a:pathLst>
              <a:path extrusionOk="0" h="4572000" w="18827003">
                <a:moveTo>
                  <a:pt x="0" y="0"/>
                </a:moveTo>
                <a:lnTo>
                  <a:pt x="18827002" y="0"/>
                </a:lnTo>
                <a:lnTo>
                  <a:pt x="18827002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-47502" l="0" r="0" t="-132499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8"/>
          <p:cNvSpPr/>
          <p:nvPr/>
        </p:nvSpPr>
        <p:spPr>
          <a:xfrm rot="5400000">
            <a:off x="7642873" y="-93124"/>
            <a:ext cx="1579742" cy="1579742"/>
          </a:xfrm>
          <a:custGeom>
            <a:rect b="b" l="l" r="r" t="t"/>
            <a:pathLst>
              <a:path extrusionOk="0" h="3159483" w="3159483">
                <a:moveTo>
                  <a:pt x="0" y="0"/>
                </a:moveTo>
                <a:lnTo>
                  <a:pt x="3159483" y="0"/>
                </a:lnTo>
                <a:lnTo>
                  <a:pt x="3159483" y="3159483"/>
                </a:lnTo>
                <a:lnTo>
                  <a:pt x="0" y="3159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8"/>
          <p:cNvSpPr txBox="1"/>
          <p:nvPr/>
        </p:nvSpPr>
        <p:spPr>
          <a:xfrm>
            <a:off x="1603374" y="599880"/>
            <a:ext cx="5937254" cy="435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CONSIGLIO DAI FONDATORI</a:t>
            </a:r>
            <a:endParaRPr sz="700"/>
          </a:p>
        </p:txBody>
      </p:sp>
      <p:grpSp>
        <p:nvGrpSpPr>
          <p:cNvPr id="274" name="Google Shape;274;p28"/>
          <p:cNvGrpSpPr/>
          <p:nvPr/>
        </p:nvGrpSpPr>
        <p:grpSpPr>
          <a:xfrm>
            <a:off x="603618" y="3042958"/>
            <a:ext cx="2446400" cy="1271036"/>
            <a:chOff x="0" y="-38100"/>
            <a:chExt cx="6523734" cy="3389428"/>
          </a:xfrm>
        </p:grpSpPr>
        <p:sp>
          <p:nvSpPr>
            <p:cNvPr id="275" name="Google Shape;275;p28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SIMONA SARRI</a:t>
              </a:r>
              <a:endParaRPr sz="700"/>
            </a:p>
          </p:txBody>
        </p:sp>
        <p:sp>
          <p:nvSpPr>
            <p:cNvPr id="276" name="Google Shape;276;p28"/>
            <p:cNvSpPr txBox="1"/>
            <p:nvPr/>
          </p:nvSpPr>
          <p:spPr>
            <a:xfrm>
              <a:off x="34428" y="2312291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277" name="Google Shape;277;p28"/>
            <p:cNvSpPr txBox="1"/>
            <p:nvPr/>
          </p:nvSpPr>
          <p:spPr>
            <a:xfrm>
              <a:off x="34428" y="821694"/>
              <a:ext cx="6454877" cy="120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Fondatrice di</a:t>
              </a:r>
              <a:endParaRPr sz="700"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Sarri Soluzioni</a:t>
              </a:r>
              <a:endParaRPr sz="700"/>
            </a:p>
          </p:txBody>
        </p:sp>
      </p:grpSp>
      <p:grpSp>
        <p:nvGrpSpPr>
          <p:cNvPr id="278" name="Google Shape;278;p28"/>
          <p:cNvGrpSpPr/>
          <p:nvPr/>
        </p:nvGrpSpPr>
        <p:grpSpPr>
          <a:xfrm>
            <a:off x="3360591" y="3042958"/>
            <a:ext cx="2446400" cy="1042639"/>
            <a:chOff x="0" y="-38100"/>
            <a:chExt cx="6523734" cy="2780370"/>
          </a:xfrm>
        </p:grpSpPr>
        <p:sp>
          <p:nvSpPr>
            <p:cNvPr id="279" name="Google Shape;279;p28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ALBERTO GALIANO</a:t>
              </a:r>
              <a:endParaRPr sz="700"/>
            </a:p>
          </p:txBody>
        </p:sp>
        <p:sp>
          <p:nvSpPr>
            <p:cNvPr id="280" name="Google Shape;280;p28"/>
            <p:cNvSpPr txBox="1"/>
            <p:nvPr/>
          </p:nvSpPr>
          <p:spPr>
            <a:xfrm>
              <a:off x="34428" y="1703233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281" name="Google Shape;281;p28"/>
            <p:cNvSpPr txBox="1"/>
            <p:nvPr/>
          </p:nvSpPr>
          <p:spPr>
            <a:xfrm>
              <a:off x="34428" y="821694"/>
              <a:ext cx="6454877" cy="599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Fondatore di Galiano Srl</a:t>
              </a:r>
              <a:endParaRPr sz="700"/>
            </a:p>
          </p:txBody>
        </p:sp>
      </p:grpSp>
      <p:grpSp>
        <p:nvGrpSpPr>
          <p:cNvPr id="282" name="Google Shape;282;p28"/>
          <p:cNvGrpSpPr/>
          <p:nvPr/>
        </p:nvGrpSpPr>
        <p:grpSpPr>
          <a:xfrm>
            <a:off x="6093982" y="3042958"/>
            <a:ext cx="2446400" cy="1271036"/>
            <a:chOff x="0" y="-38100"/>
            <a:chExt cx="6523734" cy="3389428"/>
          </a:xfrm>
        </p:grpSpPr>
        <p:sp>
          <p:nvSpPr>
            <p:cNvPr id="283" name="Google Shape;283;p28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STEFANO PONTI</a:t>
              </a:r>
              <a:endParaRPr sz="700"/>
            </a:p>
          </p:txBody>
        </p:sp>
        <p:sp>
          <p:nvSpPr>
            <p:cNvPr id="284" name="Google Shape;284;p28"/>
            <p:cNvSpPr txBox="1"/>
            <p:nvPr/>
          </p:nvSpPr>
          <p:spPr>
            <a:xfrm>
              <a:off x="34428" y="2312291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285" name="Google Shape;285;p28"/>
            <p:cNvSpPr txBox="1"/>
            <p:nvPr/>
          </p:nvSpPr>
          <p:spPr>
            <a:xfrm>
              <a:off x="34428" y="821694"/>
              <a:ext cx="6454877" cy="120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Fondatore di</a:t>
              </a:r>
              <a:endParaRPr sz="700"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Sistemi Ponti</a:t>
              </a:r>
              <a:endParaRPr sz="700"/>
            </a:p>
          </p:txBody>
        </p:sp>
      </p:grpSp>
      <p:sp>
        <p:nvSpPr>
          <p:cNvPr id="286" name="Google Shape;286;p28"/>
          <p:cNvSpPr/>
          <p:nvPr/>
        </p:nvSpPr>
        <p:spPr>
          <a:xfrm>
            <a:off x="1184496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2450" l="-97885" r="-1591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8"/>
          <p:cNvSpPr/>
          <p:nvPr/>
        </p:nvSpPr>
        <p:spPr>
          <a:xfrm>
            <a:off x="3941469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4396" l="0" r="-9502" t="-693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8"/>
          <p:cNvSpPr/>
          <p:nvPr/>
        </p:nvSpPr>
        <p:spPr>
          <a:xfrm>
            <a:off x="6674860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30744" l="-34170" r="-119129" t="-38023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8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9"/>
          <p:cNvSpPr txBox="1"/>
          <p:nvPr/>
        </p:nvSpPr>
        <p:spPr>
          <a:xfrm>
            <a:off x="6295086" y="4764967"/>
            <a:ext cx="2578458" cy="2114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Piè di pagina</a:t>
            </a:r>
            <a:endParaRPr sz="700"/>
          </a:p>
        </p:txBody>
      </p:sp>
      <p:sp>
        <p:nvSpPr>
          <p:cNvPr id="295" name="Google Shape;295;p29"/>
          <p:cNvSpPr/>
          <p:nvPr/>
        </p:nvSpPr>
        <p:spPr>
          <a:xfrm>
            <a:off x="-101410" y="-111550"/>
            <a:ext cx="2545188" cy="2545188"/>
          </a:xfrm>
          <a:custGeom>
            <a:rect b="b" l="l" r="r" t="t"/>
            <a:pathLst>
              <a:path extrusionOk="0" h="5090375" w="5090375">
                <a:moveTo>
                  <a:pt x="0" y="0"/>
                </a:moveTo>
                <a:lnTo>
                  <a:pt x="5090375" y="0"/>
                </a:lnTo>
                <a:lnTo>
                  <a:pt x="5090375" y="5090375"/>
                </a:lnTo>
                <a:lnTo>
                  <a:pt x="0" y="5090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29"/>
          <p:cNvSpPr/>
          <p:nvPr/>
        </p:nvSpPr>
        <p:spPr>
          <a:xfrm>
            <a:off x="3857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29"/>
          <p:cNvSpPr/>
          <p:nvPr/>
        </p:nvSpPr>
        <p:spPr>
          <a:xfrm>
            <a:off x="3857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29"/>
          <p:cNvSpPr/>
          <p:nvPr/>
        </p:nvSpPr>
        <p:spPr>
          <a:xfrm>
            <a:off x="25193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29"/>
          <p:cNvSpPr/>
          <p:nvPr/>
        </p:nvSpPr>
        <p:spPr>
          <a:xfrm>
            <a:off x="25193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29"/>
          <p:cNvSpPr/>
          <p:nvPr/>
        </p:nvSpPr>
        <p:spPr>
          <a:xfrm>
            <a:off x="46529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29"/>
          <p:cNvSpPr/>
          <p:nvPr/>
        </p:nvSpPr>
        <p:spPr>
          <a:xfrm>
            <a:off x="46529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29"/>
          <p:cNvSpPr txBox="1"/>
          <p:nvPr/>
        </p:nvSpPr>
        <p:spPr>
          <a:xfrm>
            <a:off x="5347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MOTIVAZIONE</a:t>
            </a:r>
            <a:endParaRPr sz="700"/>
          </a:p>
        </p:txBody>
      </p:sp>
      <p:sp>
        <p:nvSpPr>
          <p:cNvPr id="303" name="Google Shape;303;p29"/>
          <p:cNvSpPr txBox="1"/>
          <p:nvPr/>
        </p:nvSpPr>
        <p:spPr>
          <a:xfrm>
            <a:off x="26683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DISCIPLINA</a:t>
            </a:r>
            <a:endParaRPr sz="700"/>
          </a:p>
        </p:txBody>
      </p:sp>
      <p:sp>
        <p:nvSpPr>
          <p:cNvPr id="304" name="Google Shape;304;p29"/>
          <p:cNvSpPr txBox="1"/>
          <p:nvPr/>
        </p:nvSpPr>
        <p:spPr>
          <a:xfrm>
            <a:off x="48019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ADATTABILITÀ</a:t>
            </a:r>
            <a:endParaRPr sz="700"/>
          </a:p>
        </p:txBody>
      </p:sp>
      <p:sp>
        <p:nvSpPr>
          <p:cNvPr id="305" name="Google Shape;305;p29"/>
          <p:cNvSpPr/>
          <p:nvPr/>
        </p:nvSpPr>
        <p:spPr>
          <a:xfrm>
            <a:off x="67865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9"/>
          <p:cNvSpPr/>
          <p:nvPr/>
        </p:nvSpPr>
        <p:spPr>
          <a:xfrm>
            <a:off x="67865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9"/>
          <p:cNvSpPr txBox="1"/>
          <p:nvPr/>
        </p:nvSpPr>
        <p:spPr>
          <a:xfrm>
            <a:off x="695589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AUTENTICITÀ</a:t>
            </a:r>
            <a:endParaRPr sz="700"/>
          </a:p>
        </p:txBody>
      </p:sp>
      <p:sp>
        <p:nvSpPr>
          <p:cNvPr id="308" name="Google Shape;308;p29"/>
          <p:cNvSpPr txBox="1"/>
          <p:nvPr/>
        </p:nvSpPr>
        <p:spPr>
          <a:xfrm>
            <a:off x="556598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9" name="Google Shape;309;p29"/>
          <p:cNvSpPr txBox="1"/>
          <p:nvPr/>
        </p:nvSpPr>
        <p:spPr>
          <a:xfrm>
            <a:off x="2668321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0" name="Google Shape;310;p29"/>
          <p:cNvSpPr txBox="1"/>
          <p:nvPr/>
        </p:nvSpPr>
        <p:spPr>
          <a:xfrm>
            <a:off x="4801921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1" name="Google Shape;311;p29"/>
          <p:cNvSpPr txBox="1"/>
          <p:nvPr/>
        </p:nvSpPr>
        <p:spPr>
          <a:xfrm>
            <a:off x="6957398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2" name="Google Shape;312;p29"/>
          <p:cNvSpPr txBox="1"/>
          <p:nvPr/>
        </p:nvSpPr>
        <p:spPr>
          <a:xfrm>
            <a:off x="1603374" y="495300"/>
            <a:ext cx="5937254" cy="870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COSA DEFINIRÀ</a:t>
            </a:r>
            <a:endParaRPr sz="700"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IL TUO SUCCESSO?</a:t>
            </a:r>
            <a:endParaRPr sz="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0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382" t="-18673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30"/>
          <p:cNvSpPr/>
          <p:nvPr/>
        </p:nvSpPr>
        <p:spPr>
          <a:xfrm rot="5400000">
            <a:off x="6295086" y="-93124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30"/>
          <p:cNvSpPr/>
          <p:nvPr/>
        </p:nvSpPr>
        <p:spPr>
          <a:xfrm rot="-5400000">
            <a:off x="-115240" y="3354896"/>
            <a:ext cx="1879779" cy="1879779"/>
          </a:xfrm>
          <a:custGeom>
            <a:rect b="b" l="l" r="r" t="t"/>
            <a:pathLst>
              <a:path extrusionOk="0" h="3759558" w="3759558">
                <a:moveTo>
                  <a:pt x="0" y="0"/>
                </a:moveTo>
                <a:lnTo>
                  <a:pt x="3759558" y="0"/>
                </a:lnTo>
                <a:lnTo>
                  <a:pt x="3759558" y="3759558"/>
                </a:lnTo>
                <a:lnTo>
                  <a:pt x="0" y="3759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0" name="Google Shape;320;p30"/>
          <p:cNvGrpSpPr/>
          <p:nvPr/>
        </p:nvGrpSpPr>
        <p:grpSpPr>
          <a:xfrm>
            <a:off x="514350" y="510778"/>
            <a:ext cx="5366242" cy="1479965"/>
            <a:chOff x="0" y="-9525"/>
            <a:chExt cx="14309978" cy="3946575"/>
          </a:xfrm>
        </p:grpSpPr>
        <p:sp>
          <p:nvSpPr>
            <p:cNvPr id="321" name="Google Shape;321;p30"/>
            <p:cNvSpPr txBox="1"/>
            <p:nvPr/>
          </p:nvSpPr>
          <p:spPr>
            <a:xfrm>
              <a:off x="0" y="-9525"/>
              <a:ext cx="1430997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METTERE TUTTO INSIEME</a:t>
              </a:r>
              <a:endParaRPr sz="700"/>
            </a:p>
          </p:txBody>
        </p:sp>
        <p:sp>
          <p:nvSpPr>
            <p:cNvPr id="322" name="Google Shape;322;p30"/>
            <p:cNvSpPr txBox="1"/>
            <p:nvPr/>
          </p:nvSpPr>
          <p:spPr>
            <a:xfrm>
              <a:off x="0" y="1299592"/>
              <a:ext cx="14309978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Piano per il successo</a:t>
              </a:r>
              <a:endParaRPr sz="700"/>
            </a:p>
          </p:txBody>
        </p:sp>
        <p:sp>
          <p:nvSpPr>
            <p:cNvPr id="323" name="Google Shape;323;p30"/>
            <p:cNvSpPr txBox="1"/>
            <p:nvPr/>
          </p:nvSpPr>
          <p:spPr>
            <a:xfrm>
              <a:off x="0" y="3289350"/>
              <a:ext cx="1430997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SCRIVERE UN BUSINESS PLAN</a:t>
              </a:r>
              <a:endParaRPr sz="700"/>
            </a:p>
          </p:txBody>
        </p:sp>
      </p:grpSp>
      <p:sp>
        <p:nvSpPr>
          <p:cNvPr id="324" name="Google Shape;324;p30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1"/>
          <p:cNvSpPr/>
          <p:nvPr/>
        </p:nvSpPr>
        <p:spPr>
          <a:xfrm rot="-5400000">
            <a:off x="-110573" y="2571750"/>
            <a:ext cx="2797593" cy="2797593"/>
          </a:xfrm>
          <a:custGeom>
            <a:rect b="b" l="l" r="r" t="t"/>
            <a:pathLst>
              <a:path extrusionOk="0" h="5595185" w="5595185">
                <a:moveTo>
                  <a:pt x="0" y="0"/>
                </a:moveTo>
                <a:lnTo>
                  <a:pt x="5595185" y="0"/>
                </a:lnTo>
                <a:lnTo>
                  <a:pt x="5595185" y="5595185"/>
                </a:lnTo>
                <a:lnTo>
                  <a:pt x="0" y="55951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31"/>
          <p:cNvSpPr/>
          <p:nvPr/>
        </p:nvSpPr>
        <p:spPr>
          <a:xfrm rot="-5400000">
            <a:off x="-265321" y="1803444"/>
            <a:ext cx="530642" cy="530643"/>
          </a:xfrm>
          <a:custGeom>
            <a:rect b="b" l="l" r="r" t="t"/>
            <a:pathLst>
              <a:path extrusionOk="0" h="1061285" w="1061285">
                <a:moveTo>
                  <a:pt x="0" y="0"/>
                </a:moveTo>
                <a:lnTo>
                  <a:pt x="1061286" y="0"/>
                </a:lnTo>
                <a:lnTo>
                  <a:pt x="1061286" y="1061286"/>
                </a:lnTo>
                <a:lnTo>
                  <a:pt x="0" y="106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1"/>
          <p:cNvSpPr/>
          <p:nvPr/>
        </p:nvSpPr>
        <p:spPr>
          <a:xfrm rot="-5400000">
            <a:off x="1020964" y="24709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31"/>
          <p:cNvSpPr/>
          <p:nvPr/>
        </p:nvSpPr>
        <p:spPr>
          <a:xfrm rot="-5400000">
            <a:off x="265322" y="1190625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7" y="0"/>
                </a:lnTo>
                <a:lnTo>
                  <a:pt x="1069037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31"/>
          <p:cNvSpPr/>
          <p:nvPr/>
        </p:nvSpPr>
        <p:spPr>
          <a:xfrm rot="-5400000">
            <a:off x="959935" y="2571750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31"/>
          <p:cNvSpPr/>
          <p:nvPr/>
        </p:nvSpPr>
        <p:spPr>
          <a:xfrm rot="5400000">
            <a:off x="7800975" y="-85275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8"/>
                </a:lnTo>
                <a:lnTo>
                  <a:pt x="0" y="2855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5" name="Google Shape;335;p31"/>
          <p:cNvGrpSpPr/>
          <p:nvPr/>
        </p:nvGrpSpPr>
        <p:grpSpPr>
          <a:xfrm>
            <a:off x="3159604" y="523088"/>
            <a:ext cx="4641371" cy="3848717"/>
            <a:chOff x="0" y="-29210"/>
            <a:chExt cx="12376990" cy="10263244"/>
          </a:xfrm>
        </p:grpSpPr>
        <p:sp>
          <p:nvSpPr>
            <p:cNvPr id="336" name="Google Shape;336;p31"/>
            <p:cNvSpPr txBox="1"/>
            <p:nvPr/>
          </p:nvSpPr>
          <p:spPr>
            <a:xfrm>
              <a:off x="0" y="-29210"/>
              <a:ext cx="12376990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Parti del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business plan</a:t>
              </a:r>
              <a:endParaRPr sz="700"/>
            </a:p>
          </p:txBody>
        </p:sp>
        <p:sp>
          <p:nvSpPr>
            <p:cNvPr id="337" name="Google Shape;337;p31"/>
            <p:cNvSpPr txBox="1"/>
            <p:nvPr/>
          </p:nvSpPr>
          <p:spPr>
            <a:xfrm>
              <a:off x="0" y="3354639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ANALISI DI MERCATO E STRATEGIA DI VENDITA</a:t>
              </a:r>
              <a:endParaRPr sz="700"/>
            </a:p>
          </p:txBody>
        </p:sp>
        <p:sp>
          <p:nvSpPr>
            <p:cNvPr id="338" name="Google Shape;338;p31"/>
            <p:cNvSpPr txBox="1"/>
            <p:nvPr/>
          </p:nvSpPr>
          <p:spPr>
            <a:xfrm>
              <a:off x="0" y="4294688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39" name="Google Shape;339;p31"/>
            <p:cNvSpPr txBox="1"/>
            <p:nvPr/>
          </p:nvSpPr>
          <p:spPr>
            <a:xfrm>
              <a:off x="0" y="5951997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OPERAZIONI E LOGISTICA</a:t>
              </a:r>
              <a:endParaRPr sz="700"/>
            </a:p>
          </p:txBody>
        </p:sp>
        <p:sp>
          <p:nvSpPr>
            <p:cNvPr id="340" name="Google Shape;340;p31"/>
            <p:cNvSpPr txBox="1"/>
            <p:nvPr/>
          </p:nvSpPr>
          <p:spPr>
            <a:xfrm>
              <a:off x="0" y="6915538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41" name="Google Shape;341;p31"/>
            <p:cNvSpPr txBox="1"/>
            <p:nvPr/>
          </p:nvSpPr>
          <p:spPr>
            <a:xfrm>
              <a:off x="0" y="8694350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PIANO FINANZIARIO E PROIEZIONI</a:t>
              </a:r>
              <a:endParaRPr sz="700"/>
            </a:p>
          </p:txBody>
        </p:sp>
        <p:sp>
          <p:nvSpPr>
            <p:cNvPr id="342" name="Google Shape;342;p31"/>
            <p:cNvSpPr txBox="1"/>
            <p:nvPr/>
          </p:nvSpPr>
          <p:spPr>
            <a:xfrm>
              <a:off x="0" y="9657893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0" y="-12310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highlight>
                <a:srgbClr val="FF00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4"/>
          <p:cNvSpPr/>
          <p:nvPr/>
        </p:nvSpPr>
        <p:spPr>
          <a:xfrm rot="10800000">
            <a:off x="6649648" y="2718650"/>
            <a:ext cx="2545188" cy="2545188"/>
          </a:xfrm>
          <a:custGeom>
            <a:rect b="b" l="l" r="r" t="t"/>
            <a:pathLst>
              <a:path extrusionOk="0" h="5090375" w="5090375">
                <a:moveTo>
                  <a:pt x="0" y="0"/>
                </a:moveTo>
                <a:lnTo>
                  <a:pt x="5090375" y="0"/>
                </a:lnTo>
                <a:lnTo>
                  <a:pt x="5090375" y="5090375"/>
                </a:lnTo>
                <a:lnTo>
                  <a:pt x="0" y="5090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4"/>
          <p:cNvSpPr/>
          <p:nvPr/>
        </p:nvSpPr>
        <p:spPr>
          <a:xfrm rot="10800000">
            <a:off x="7643614" y="1742524"/>
            <a:ext cx="1028360" cy="1028361"/>
          </a:xfrm>
          <a:custGeom>
            <a:rect b="b" l="l" r="r" t="t"/>
            <a:pathLst>
              <a:path extrusionOk="0" h="2056721" w="2056721">
                <a:moveTo>
                  <a:pt x="0" y="0"/>
                </a:moveTo>
                <a:lnTo>
                  <a:pt x="2056721" y="0"/>
                </a:lnTo>
                <a:lnTo>
                  <a:pt x="2056721" y="2056721"/>
                </a:lnTo>
                <a:lnTo>
                  <a:pt x="0" y="2056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" name="Google Shape;64;p14"/>
          <p:cNvGrpSpPr/>
          <p:nvPr/>
        </p:nvGrpSpPr>
        <p:grpSpPr>
          <a:xfrm>
            <a:off x="482600" y="1449663"/>
            <a:ext cx="6002888" cy="2278623"/>
            <a:chOff x="0" y="1772112"/>
            <a:chExt cx="16007700" cy="6076327"/>
          </a:xfrm>
        </p:grpSpPr>
        <p:sp>
          <p:nvSpPr>
            <p:cNvPr id="65" name="Google Shape;65;p14"/>
            <p:cNvSpPr txBox="1"/>
            <p:nvPr/>
          </p:nvSpPr>
          <p:spPr>
            <a:xfrm>
              <a:off x="0" y="3981334"/>
              <a:ext cx="16007700" cy="3201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78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Start It Up!</a:t>
              </a:r>
              <a:endParaRPr sz="700"/>
            </a:p>
          </p:txBody>
        </p:sp>
        <p:sp>
          <p:nvSpPr>
            <p:cNvPr id="66" name="Google Shape;66;p14"/>
            <p:cNvSpPr txBox="1"/>
            <p:nvPr/>
          </p:nvSpPr>
          <p:spPr>
            <a:xfrm>
              <a:off x="0" y="7232839"/>
              <a:ext cx="16007700" cy="61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Lo specchio giusto per te.!!</a:t>
              </a:r>
              <a:endParaRPr sz="700"/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0" y="1772112"/>
              <a:ext cx="15320063" cy="1427902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4"/>
            <p:cNvSpPr txBox="1"/>
            <p:nvPr/>
          </p:nvSpPr>
          <p:spPr>
            <a:xfrm>
              <a:off x="444285" y="2129230"/>
              <a:ext cx="144315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8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 PRESENTA MIRROR LITE</a:t>
              </a:r>
              <a:endParaRPr sz="700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2"/>
          <p:cNvSpPr/>
          <p:nvPr/>
        </p:nvSpPr>
        <p:spPr>
          <a:xfrm>
            <a:off x="4600868" y="2571750"/>
            <a:ext cx="4732418" cy="2729057"/>
          </a:xfrm>
          <a:custGeom>
            <a:rect b="b" l="l" r="r" t="t"/>
            <a:pathLst>
              <a:path extrusionOk="0" h="5458114" w="9464837">
                <a:moveTo>
                  <a:pt x="0" y="0"/>
                </a:moveTo>
                <a:lnTo>
                  <a:pt x="9464837" y="0"/>
                </a:lnTo>
                <a:lnTo>
                  <a:pt x="9464837" y="5458114"/>
                </a:lnTo>
                <a:lnTo>
                  <a:pt x="0" y="5458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866" l="0" r="0" t="-2328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32"/>
          <p:cNvSpPr/>
          <p:nvPr/>
        </p:nvSpPr>
        <p:spPr>
          <a:xfrm rot="5400000">
            <a:off x="7800975" y="-85275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8"/>
                </a:lnTo>
                <a:lnTo>
                  <a:pt x="0" y="2855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32"/>
          <p:cNvSpPr/>
          <p:nvPr/>
        </p:nvSpPr>
        <p:spPr>
          <a:xfrm>
            <a:off x="-167117" y="-171217"/>
            <a:ext cx="4767986" cy="2742967"/>
          </a:xfrm>
          <a:custGeom>
            <a:rect b="b" l="l" r="r" t="t"/>
            <a:pathLst>
              <a:path extrusionOk="0" h="5485934" w="9535971">
                <a:moveTo>
                  <a:pt x="0" y="0"/>
                </a:moveTo>
                <a:lnTo>
                  <a:pt x="9535971" y="0"/>
                </a:lnTo>
                <a:lnTo>
                  <a:pt x="9535971" y="5485934"/>
                </a:lnTo>
                <a:lnTo>
                  <a:pt x="0" y="5485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136" l="0" r="0" t="-790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0" name="Google Shape;350;p32"/>
          <p:cNvGrpSpPr/>
          <p:nvPr/>
        </p:nvGrpSpPr>
        <p:grpSpPr>
          <a:xfrm>
            <a:off x="5109630" y="773890"/>
            <a:ext cx="3405269" cy="665637"/>
            <a:chOff x="0" y="-14605"/>
            <a:chExt cx="9080718" cy="1775033"/>
          </a:xfrm>
        </p:grpSpPr>
        <p:sp>
          <p:nvSpPr>
            <p:cNvPr id="351" name="Google Shape;351;p32"/>
            <p:cNvSpPr txBox="1"/>
            <p:nvPr/>
          </p:nvSpPr>
          <p:spPr>
            <a:xfrm>
              <a:off x="0" y="1184287"/>
              <a:ext cx="9080718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52" name="Google Shape;352;p32"/>
            <p:cNvSpPr txBox="1"/>
            <p:nvPr/>
          </p:nvSpPr>
          <p:spPr>
            <a:xfrm>
              <a:off x="0" y="-14605"/>
              <a:ext cx="90807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PROIEZIONE A 5 ANNI</a:t>
              </a:r>
              <a:endParaRPr sz="700"/>
            </a:p>
          </p:txBody>
        </p:sp>
      </p:grpSp>
      <p:sp>
        <p:nvSpPr>
          <p:cNvPr id="353" name="Google Shape;353;p32"/>
          <p:cNvSpPr/>
          <p:nvPr/>
        </p:nvSpPr>
        <p:spPr>
          <a:xfrm rot="-5400000">
            <a:off x="-133350" y="3795826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7"/>
                </a:lnTo>
                <a:lnTo>
                  <a:pt x="0" y="285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4" name="Google Shape;354;p32"/>
          <p:cNvGrpSpPr/>
          <p:nvPr/>
        </p:nvGrpSpPr>
        <p:grpSpPr>
          <a:xfrm>
            <a:off x="580574" y="3221893"/>
            <a:ext cx="3405269" cy="676135"/>
            <a:chOff x="0" y="-14605"/>
            <a:chExt cx="9080718" cy="1803025"/>
          </a:xfrm>
        </p:grpSpPr>
        <p:sp>
          <p:nvSpPr>
            <p:cNvPr id="355" name="Google Shape;355;p32"/>
            <p:cNvSpPr txBox="1"/>
            <p:nvPr/>
          </p:nvSpPr>
          <p:spPr>
            <a:xfrm>
              <a:off x="0" y="1212279"/>
              <a:ext cx="9080718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56" name="Google Shape;356;p32"/>
            <p:cNvSpPr txBox="1"/>
            <p:nvPr/>
          </p:nvSpPr>
          <p:spPr>
            <a:xfrm>
              <a:off x="0" y="-14605"/>
              <a:ext cx="90807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PROIEZIONE A 3 ANNI</a:t>
              </a:r>
              <a:endParaRPr sz="70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33"/>
          <p:cNvGrpSpPr/>
          <p:nvPr/>
        </p:nvGrpSpPr>
        <p:grpSpPr>
          <a:xfrm>
            <a:off x="1205998" y="338075"/>
            <a:ext cx="6961838" cy="1176548"/>
            <a:chOff x="-1250168" y="-581827"/>
            <a:chExt cx="18564900" cy="3137460"/>
          </a:xfrm>
        </p:grpSpPr>
        <p:sp>
          <p:nvSpPr>
            <p:cNvPr id="362" name="Google Shape;362;p33"/>
            <p:cNvSpPr txBox="1"/>
            <p:nvPr/>
          </p:nvSpPr>
          <p:spPr>
            <a:xfrm>
              <a:off x="-1250168" y="-581827"/>
              <a:ext cx="18564900" cy="139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4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Quando: tempistica perfetta</a:t>
              </a:r>
              <a:endParaRPr sz="700"/>
            </a:p>
          </p:txBody>
        </p:sp>
        <p:sp>
          <p:nvSpPr>
            <p:cNvPr id="363" name="Google Shape;363;p33"/>
            <p:cNvSpPr txBox="1"/>
            <p:nvPr/>
          </p:nvSpPr>
          <p:spPr>
            <a:xfrm>
              <a:off x="0" y="1773313"/>
              <a:ext cx="15451676" cy="7823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9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QUAL È IL TUO PROGRAMMA PER IL LANCIO?</a:t>
              </a:r>
              <a:endParaRPr sz="700"/>
            </a:p>
          </p:txBody>
        </p:sp>
      </p:grpSp>
      <p:grpSp>
        <p:nvGrpSpPr>
          <p:cNvPr id="364" name="Google Shape;364;p33"/>
          <p:cNvGrpSpPr/>
          <p:nvPr/>
        </p:nvGrpSpPr>
        <p:grpSpPr>
          <a:xfrm>
            <a:off x="521356" y="2839955"/>
            <a:ext cx="1709029" cy="686169"/>
            <a:chOff x="0" y="-38100"/>
            <a:chExt cx="4557411" cy="1829784"/>
          </a:xfrm>
        </p:grpSpPr>
        <p:sp>
          <p:nvSpPr>
            <p:cNvPr id="365" name="Google Shape;365;p33"/>
            <p:cNvSpPr txBox="1"/>
            <p:nvPr/>
          </p:nvSpPr>
          <p:spPr>
            <a:xfrm>
              <a:off x="0" y="931961"/>
              <a:ext cx="4557411" cy="859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66" name="Google Shape;366;p33"/>
            <p:cNvSpPr txBox="1"/>
            <p:nvPr/>
          </p:nvSpPr>
          <p:spPr>
            <a:xfrm>
              <a:off x="0" y="-38100"/>
              <a:ext cx="4557411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PREPARAZIONE</a:t>
              </a:r>
              <a:endParaRPr sz="700"/>
            </a:p>
          </p:txBody>
        </p:sp>
      </p:grpSp>
      <p:grpSp>
        <p:nvGrpSpPr>
          <p:cNvPr id="367" name="Google Shape;367;p33"/>
          <p:cNvGrpSpPr/>
          <p:nvPr/>
        </p:nvGrpSpPr>
        <p:grpSpPr>
          <a:xfrm>
            <a:off x="2693058" y="2839955"/>
            <a:ext cx="1672751" cy="674050"/>
            <a:chOff x="0" y="-38100"/>
            <a:chExt cx="4460670" cy="1797466"/>
          </a:xfrm>
        </p:grpSpPr>
        <p:sp>
          <p:nvSpPr>
            <p:cNvPr id="368" name="Google Shape;368;p33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69" name="Google Shape;369;p33"/>
            <p:cNvSpPr txBox="1"/>
            <p:nvPr/>
          </p:nvSpPr>
          <p:spPr>
            <a:xfrm>
              <a:off x="0" y="-38100"/>
              <a:ext cx="4460670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LANCIO</a:t>
              </a:r>
              <a:endParaRPr sz="700"/>
            </a:p>
          </p:txBody>
        </p:sp>
      </p:grpSp>
      <p:grpSp>
        <p:nvGrpSpPr>
          <p:cNvPr id="370" name="Google Shape;370;p33"/>
          <p:cNvGrpSpPr/>
          <p:nvPr/>
        </p:nvGrpSpPr>
        <p:grpSpPr>
          <a:xfrm>
            <a:off x="4828482" y="2839955"/>
            <a:ext cx="1672751" cy="674050"/>
            <a:chOff x="0" y="-38100"/>
            <a:chExt cx="4460670" cy="1797466"/>
          </a:xfrm>
        </p:grpSpPr>
        <p:sp>
          <p:nvSpPr>
            <p:cNvPr id="371" name="Google Shape;371;p33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72" name="Google Shape;372;p33"/>
            <p:cNvSpPr txBox="1"/>
            <p:nvPr/>
          </p:nvSpPr>
          <p:spPr>
            <a:xfrm>
              <a:off x="0" y="-38100"/>
              <a:ext cx="4460670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RIFINITURA</a:t>
              </a:r>
              <a:endParaRPr sz="700"/>
            </a:p>
          </p:txBody>
        </p:sp>
      </p:grpSp>
      <p:grpSp>
        <p:nvGrpSpPr>
          <p:cNvPr id="373" name="Google Shape;373;p33"/>
          <p:cNvGrpSpPr/>
          <p:nvPr/>
        </p:nvGrpSpPr>
        <p:grpSpPr>
          <a:xfrm>
            <a:off x="6963905" y="2839955"/>
            <a:ext cx="1672751" cy="674050"/>
            <a:chOff x="0" y="-38100"/>
            <a:chExt cx="4460670" cy="1797466"/>
          </a:xfrm>
        </p:grpSpPr>
        <p:sp>
          <p:nvSpPr>
            <p:cNvPr id="374" name="Google Shape;374;p33"/>
            <p:cNvSpPr txBox="1"/>
            <p:nvPr/>
          </p:nvSpPr>
          <p:spPr>
            <a:xfrm>
              <a:off x="0" y="-38100"/>
              <a:ext cx="4460670" cy="582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OTTIMIZZAZIONE</a:t>
              </a:r>
              <a:endParaRPr sz="700"/>
            </a:p>
          </p:txBody>
        </p:sp>
        <p:sp>
          <p:nvSpPr>
            <p:cNvPr id="375" name="Google Shape;375;p33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376" name="Google Shape;376;p33"/>
          <p:cNvSpPr/>
          <p:nvPr/>
        </p:nvSpPr>
        <p:spPr>
          <a:xfrm>
            <a:off x="-100286" y="2365326"/>
            <a:ext cx="9358587" cy="63871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33"/>
          <p:cNvSpPr/>
          <p:nvPr/>
        </p:nvSpPr>
        <p:spPr>
          <a:xfrm>
            <a:off x="1263536" y="2291932"/>
            <a:ext cx="210658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33"/>
          <p:cNvSpPr/>
          <p:nvPr/>
        </p:nvSpPr>
        <p:spPr>
          <a:xfrm>
            <a:off x="3405006" y="2301457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33"/>
          <p:cNvSpPr/>
          <p:nvPr/>
        </p:nvSpPr>
        <p:spPr>
          <a:xfrm>
            <a:off x="5546476" y="2291932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33"/>
          <p:cNvSpPr/>
          <p:nvPr/>
        </p:nvSpPr>
        <p:spPr>
          <a:xfrm>
            <a:off x="7687946" y="2291932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33"/>
          <p:cNvSpPr/>
          <p:nvPr/>
        </p:nvSpPr>
        <p:spPr>
          <a:xfrm rot="-5400000">
            <a:off x="0" y="4287742"/>
            <a:ext cx="855758" cy="855758"/>
          </a:xfrm>
          <a:custGeom>
            <a:rect b="b" l="l" r="r" t="t"/>
            <a:pathLst>
              <a:path extrusionOk="0" h="1711517" w="1711517">
                <a:moveTo>
                  <a:pt x="0" y="0"/>
                </a:moveTo>
                <a:lnTo>
                  <a:pt x="1711517" y="0"/>
                </a:lnTo>
                <a:lnTo>
                  <a:pt x="1711517" y="1711517"/>
                </a:lnTo>
                <a:lnTo>
                  <a:pt x="0" y="1711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33"/>
          <p:cNvSpPr/>
          <p:nvPr/>
        </p:nvSpPr>
        <p:spPr>
          <a:xfrm rot="5400000">
            <a:off x="8288242" y="0"/>
            <a:ext cx="855758" cy="855758"/>
          </a:xfrm>
          <a:custGeom>
            <a:rect b="b" l="l" r="r" t="t"/>
            <a:pathLst>
              <a:path extrusionOk="0" h="1711517" w="1711517">
                <a:moveTo>
                  <a:pt x="0" y="0"/>
                </a:moveTo>
                <a:lnTo>
                  <a:pt x="1711517" y="0"/>
                </a:lnTo>
                <a:lnTo>
                  <a:pt x="1711517" y="1711517"/>
                </a:lnTo>
                <a:lnTo>
                  <a:pt x="0" y="1711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33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4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930" l="0" r="0" t="-13287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9" name="Google Shape;389;p34"/>
          <p:cNvGrpSpPr/>
          <p:nvPr/>
        </p:nvGrpSpPr>
        <p:grpSpPr>
          <a:xfrm>
            <a:off x="1603374" y="1199925"/>
            <a:ext cx="5937254" cy="2282171"/>
            <a:chOff x="0" y="0"/>
            <a:chExt cx="15832676" cy="6085789"/>
          </a:xfrm>
        </p:grpSpPr>
        <p:sp>
          <p:nvSpPr>
            <p:cNvPr id="390" name="Google Shape;390;p34"/>
            <p:cNvSpPr/>
            <p:nvPr/>
          </p:nvSpPr>
          <p:spPr>
            <a:xfrm>
              <a:off x="6240725" y="0"/>
              <a:ext cx="3351226" cy="3351226"/>
            </a:xfrm>
            <a:custGeom>
              <a:rect b="b" l="l" r="r" t="t"/>
              <a:pathLst>
                <a:path extrusionOk="0" h="3351226" w="3351226">
                  <a:moveTo>
                    <a:pt x="0" y="0"/>
                  </a:moveTo>
                  <a:lnTo>
                    <a:pt x="3351226" y="0"/>
                  </a:lnTo>
                  <a:lnTo>
                    <a:pt x="3351226" y="3351226"/>
                  </a:lnTo>
                  <a:lnTo>
                    <a:pt x="0" y="33512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34"/>
            <p:cNvSpPr txBox="1"/>
            <p:nvPr/>
          </p:nvSpPr>
          <p:spPr>
            <a:xfrm>
              <a:off x="0" y="5541366"/>
              <a:ext cx="15832676" cy="5444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3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92" name="Google Shape;392;p34"/>
            <p:cNvSpPr txBox="1"/>
            <p:nvPr/>
          </p:nvSpPr>
          <p:spPr>
            <a:xfrm>
              <a:off x="0" y="3863978"/>
              <a:ext cx="15832676" cy="11497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8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START IT UP!</a:t>
              </a:r>
              <a:endParaRPr sz="700"/>
            </a:p>
          </p:txBody>
        </p:sp>
      </p:grpSp>
      <p:sp>
        <p:nvSpPr>
          <p:cNvPr id="393" name="Google Shape;393;p34"/>
          <p:cNvSpPr/>
          <p:nvPr/>
        </p:nvSpPr>
        <p:spPr>
          <a:xfrm rot="-5400000">
            <a:off x="-265321" y="1803444"/>
            <a:ext cx="530642" cy="530643"/>
          </a:xfrm>
          <a:custGeom>
            <a:rect b="b" l="l" r="r" t="t"/>
            <a:pathLst>
              <a:path extrusionOk="0" h="1061285" w="1061285">
                <a:moveTo>
                  <a:pt x="0" y="0"/>
                </a:moveTo>
                <a:lnTo>
                  <a:pt x="1061286" y="0"/>
                </a:lnTo>
                <a:lnTo>
                  <a:pt x="1061286" y="1061286"/>
                </a:lnTo>
                <a:lnTo>
                  <a:pt x="0" y="106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34"/>
          <p:cNvSpPr/>
          <p:nvPr/>
        </p:nvSpPr>
        <p:spPr>
          <a:xfrm rot="-5400000">
            <a:off x="1020964" y="24709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34"/>
          <p:cNvSpPr/>
          <p:nvPr/>
        </p:nvSpPr>
        <p:spPr>
          <a:xfrm rot="-5400000">
            <a:off x="265322" y="859518"/>
            <a:ext cx="865626" cy="865626"/>
          </a:xfrm>
          <a:custGeom>
            <a:rect b="b" l="l" r="r" t="t"/>
            <a:pathLst>
              <a:path extrusionOk="0" h="1731252" w="1731252">
                <a:moveTo>
                  <a:pt x="0" y="0"/>
                </a:moveTo>
                <a:lnTo>
                  <a:pt x="1731251" y="0"/>
                </a:lnTo>
                <a:lnTo>
                  <a:pt x="1731251" y="1731252"/>
                </a:lnTo>
                <a:lnTo>
                  <a:pt x="0" y="1731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34"/>
          <p:cNvSpPr/>
          <p:nvPr/>
        </p:nvSpPr>
        <p:spPr>
          <a:xfrm rot="5400000">
            <a:off x="8273919" y="-133350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34"/>
          <p:cNvSpPr/>
          <p:nvPr/>
        </p:nvSpPr>
        <p:spPr>
          <a:xfrm rot="5400000">
            <a:off x="7208978" y="-133350"/>
            <a:ext cx="499162" cy="499162"/>
          </a:xfrm>
          <a:custGeom>
            <a:rect b="b" l="l" r="r" t="t"/>
            <a:pathLst>
              <a:path extrusionOk="0" h="998323" w="998323">
                <a:moveTo>
                  <a:pt x="0" y="0"/>
                </a:moveTo>
                <a:lnTo>
                  <a:pt x="998323" y="0"/>
                </a:lnTo>
                <a:lnTo>
                  <a:pt x="998323" y="998323"/>
                </a:lnTo>
                <a:lnTo>
                  <a:pt x="0" y="998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34"/>
          <p:cNvSpPr/>
          <p:nvPr/>
        </p:nvSpPr>
        <p:spPr>
          <a:xfrm rot="5400000">
            <a:off x="7208978" y="977773"/>
            <a:ext cx="661087" cy="661087"/>
          </a:xfrm>
          <a:custGeom>
            <a:rect b="b" l="l" r="r" t="t"/>
            <a:pathLst>
              <a:path extrusionOk="0" h="1322173" w="1322173">
                <a:moveTo>
                  <a:pt x="0" y="0"/>
                </a:moveTo>
                <a:lnTo>
                  <a:pt x="1322173" y="0"/>
                </a:lnTo>
                <a:lnTo>
                  <a:pt x="1322173" y="1322173"/>
                </a:lnTo>
                <a:lnTo>
                  <a:pt x="0" y="1322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34"/>
          <p:cNvSpPr/>
          <p:nvPr/>
        </p:nvSpPr>
        <p:spPr>
          <a:xfrm rot="5400000">
            <a:off x="8360095" y="447675"/>
            <a:ext cx="408674" cy="408674"/>
          </a:xfrm>
          <a:custGeom>
            <a:rect b="b" l="l" r="r" t="t"/>
            <a:pathLst>
              <a:path extrusionOk="0" h="817348" w="817348">
                <a:moveTo>
                  <a:pt x="0" y="0"/>
                </a:moveTo>
                <a:lnTo>
                  <a:pt x="817348" y="0"/>
                </a:lnTo>
                <a:lnTo>
                  <a:pt x="817348" y="817348"/>
                </a:lnTo>
                <a:lnTo>
                  <a:pt x="0" y="817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34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35"/>
          <p:cNvGrpSpPr/>
          <p:nvPr/>
        </p:nvGrpSpPr>
        <p:grpSpPr>
          <a:xfrm>
            <a:off x="-76200" y="-76200"/>
            <a:ext cx="9318172" cy="5314950"/>
            <a:chOff x="0" y="0"/>
            <a:chExt cx="24848457" cy="14173200"/>
          </a:xfrm>
        </p:grpSpPr>
        <p:pic>
          <p:nvPicPr>
            <p:cNvPr id="406" name="Google Shape;406;p35"/>
            <p:cNvPicPr preferRelativeResize="0"/>
            <p:nvPr/>
          </p:nvPicPr>
          <p:blipFill rotWithShape="1">
            <a:blip r:embed="rId3">
              <a:alphaModFix amt="18999"/>
            </a:blip>
            <a:srcRect b="0" l="30552" r="30552" t="0"/>
            <a:stretch/>
          </p:blipFill>
          <p:spPr>
            <a:xfrm>
              <a:off x="0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p35"/>
            <p:cNvPicPr preferRelativeResize="0"/>
            <p:nvPr/>
          </p:nvPicPr>
          <p:blipFill rotWithShape="1">
            <a:blip r:embed="rId4">
              <a:alphaModFix amt="18999"/>
            </a:blip>
            <a:srcRect b="0" l="59638" r="1473" t="0"/>
            <a:stretch/>
          </p:blipFill>
          <p:spPr>
            <a:xfrm>
              <a:off x="8282819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8" name="Google Shape;408;p35"/>
            <p:cNvPicPr preferRelativeResize="0"/>
            <p:nvPr/>
          </p:nvPicPr>
          <p:blipFill rotWithShape="1">
            <a:blip r:embed="rId5">
              <a:alphaModFix amt="18999"/>
            </a:blip>
            <a:srcRect b="0" l="30557" r="30557" t="0"/>
            <a:stretch/>
          </p:blipFill>
          <p:spPr>
            <a:xfrm>
              <a:off x="16565638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9" name="Google Shape;409;p35"/>
          <p:cNvGrpSpPr/>
          <p:nvPr/>
        </p:nvGrpSpPr>
        <p:grpSpPr>
          <a:xfrm>
            <a:off x="1852597" y="1860251"/>
            <a:ext cx="5460577" cy="741717"/>
            <a:chOff x="0" y="-14605"/>
            <a:chExt cx="14561539" cy="1977913"/>
          </a:xfrm>
        </p:grpSpPr>
        <p:sp>
          <p:nvSpPr>
            <p:cNvPr id="410" name="Google Shape;410;p35"/>
            <p:cNvSpPr txBox="1"/>
            <p:nvPr/>
          </p:nvSpPr>
          <p:spPr>
            <a:xfrm>
              <a:off x="0" y="1387167"/>
              <a:ext cx="14561539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 </a:t>
              </a:r>
              <a:endParaRPr sz="700"/>
            </a:p>
          </p:txBody>
        </p:sp>
        <p:sp>
          <p:nvSpPr>
            <p:cNvPr id="411" name="Google Shape;411;p35"/>
            <p:cNvSpPr txBox="1"/>
            <p:nvPr/>
          </p:nvSpPr>
          <p:spPr>
            <a:xfrm>
              <a:off x="0" y="-14605"/>
              <a:ext cx="14561539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SEI PRONT* A INIZIARE?</a:t>
              </a:r>
              <a:endParaRPr sz="70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6"/>
          <p:cNvSpPr/>
          <p:nvPr/>
        </p:nvSpPr>
        <p:spPr>
          <a:xfrm>
            <a:off x="1286366" y="1706631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36"/>
          <p:cNvSpPr/>
          <p:nvPr/>
        </p:nvSpPr>
        <p:spPr>
          <a:xfrm>
            <a:off x="4019764" y="1711800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36"/>
          <p:cNvSpPr/>
          <p:nvPr/>
        </p:nvSpPr>
        <p:spPr>
          <a:xfrm>
            <a:off x="6756174" y="1711800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36"/>
          <p:cNvSpPr/>
          <p:nvPr/>
        </p:nvSpPr>
        <p:spPr>
          <a:xfrm>
            <a:off x="1226325" y="1648147"/>
            <a:ext cx="1072457" cy="1873892"/>
          </a:xfrm>
          <a:custGeom>
            <a:rect b="b" l="l" r="r" t="t"/>
            <a:pathLst>
              <a:path extrusionOk="0" h="3747784" w="2144914">
                <a:moveTo>
                  <a:pt x="0" y="0"/>
                </a:moveTo>
                <a:lnTo>
                  <a:pt x="2144914" y="0"/>
                </a:lnTo>
                <a:lnTo>
                  <a:pt x="2144914" y="3747784"/>
                </a:lnTo>
                <a:lnTo>
                  <a:pt x="0" y="37477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5483" r="-67259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36"/>
          <p:cNvSpPr/>
          <p:nvPr/>
        </p:nvSpPr>
        <p:spPr>
          <a:xfrm>
            <a:off x="3962378" y="1664788"/>
            <a:ext cx="1071905" cy="1869669"/>
          </a:xfrm>
          <a:custGeom>
            <a:rect b="b" l="l" r="r" t="t"/>
            <a:pathLst>
              <a:path extrusionOk="0" h="3739338" w="2143810">
                <a:moveTo>
                  <a:pt x="0" y="0"/>
                </a:moveTo>
                <a:lnTo>
                  <a:pt x="2143809" y="0"/>
                </a:lnTo>
                <a:lnTo>
                  <a:pt x="2143809" y="3739339"/>
                </a:lnTo>
                <a:lnTo>
                  <a:pt x="0" y="37393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9963" r="-141823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36"/>
          <p:cNvSpPr/>
          <p:nvPr/>
        </p:nvSpPr>
        <p:spPr>
          <a:xfrm>
            <a:off x="6697878" y="1655397"/>
            <a:ext cx="1075285" cy="1879060"/>
          </a:xfrm>
          <a:custGeom>
            <a:rect b="b" l="l" r="r" t="t"/>
            <a:pathLst>
              <a:path extrusionOk="0" h="3758121" w="2150571">
                <a:moveTo>
                  <a:pt x="0" y="0"/>
                </a:moveTo>
                <a:lnTo>
                  <a:pt x="2150572" y="0"/>
                </a:lnTo>
                <a:lnTo>
                  <a:pt x="2150572" y="3758121"/>
                </a:lnTo>
                <a:lnTo>
                  <a:pt x="0" y="3758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81130" r="-8113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2" name="Google Shape;422;p36"/>
          <p:cNvGrpSpPr/>
          <p:nvPr/>
        </p:nvGrpSpPr>
        <p:grpSpPr>
          <a:xfrm>
            <a:off x="625089" y="3804157"/>
            <a:ext cx="2350701" cy="537077"/>
            <a:chOff x="0" y="-38100"/>
            <a:chExt cx="6268536" cy="1432205"/>
          </a:xfrm>
        </p:grpSpPr>
        <p:sp>
          <p:nvSpPr>
            <p:cNvPr id="423" name="Google Shape;423;p36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SARA CHIARELLI</a:t>
              </a:r>
              <a:endParaRPr sz="700"/>
            </a:p>
          </p:txBody>
        </p:sp>
        <p:sp>
          <p:nvSpPr>
            <p:cNvPr id="424" name="Google Shape;424;p36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25" name="Google Shape;425;p36"/>
          <p:cNvGrpSpPr/>
          <p:nvPr/>
        </p:nvGrpSpPr>
        <p:grpSpPr>
          <a:xfrm>
            <a:off x="3360429" y="3809325"/>
            <a:ext cx="2350701" cy="537077"/>
            <a:chOff x="0" y="-38100"/>
            <a:chExt cx="6268536" cy="1432205"/>
          </a:xfrm>
        </p:grpSpPr>
        <p:sp>
          <p:nvSpPr>
            <p:cNvPr id="426" name="Google Shape;426;p36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GIOVANNA RICCI</a:t>
              </a:r>
              <a:endParaRPr sz="700"/>
            </a:p>
          </p:txBody>
        </p:sp>
        <p:sp>
          <p:nvSpPr>
            <p:cNvPr id="427" name="Google Shape;427;p36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28" name="Google Shape;428;p36"/>
          <p:cNvGrpSpPr/>
          <p:nvPr/>
        </p:nvGrpSpPr>
        <p:grpSpPr>
          <a:xfrm>
            <a:off x="6095769" y="3809325"/>
            <a:ext cx="2350701" cy="537077"/>
            <a:chOff x="0" y="-38100"/>
            <a:chExt cx="6268536" cy="1432205"/>
          </a:xfrm>
        </p:grpSpPr>
        <p:sp>
          <p:nvSpPr>
            <p:cNvPr id="429" name="Google Shape;429;p36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CRISTINA VERDI</a:t>
              </a:r>
              <a:endParaRPr sz="700"/>
            </a:p>
          </p:txBody>
        </p:sp>
        <p:sp>
          <p:nvSpPr>
            <p:cNvPr id="430" name="Google Shape;430;p36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431" name="Google Shape;431;p36"/>
          <p:cNvSpPr/>
          <p:nvPr/>
        </p:nvSpPr>
        <p:spPr>
          <a:xfrm>
            <a:off x="-116988" y="-61799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7"/>
                </a:lnTo>
                <a:lnTo>
                  <a:pt x="0" y="285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2" name="Google Shape;432;p36"/>
          <p:cNvGrpSpPr/>
          <p:nvPr/>
        </p:nvGrpSpPr>
        <p:grpSpPr>
          <a:xfrm>
            <a:off x="1427979" y="452695"/>
            <a:ext cx="6288042" cy="941053"/>
            <a:chOff x="0" y="102235"/>
            <a:chExt cx="16768111" cy="2509476"/>
          </a:xfrm>
        </p:grpSpPr>
        <p:sp>
          <p:nvSpPr>
            <p:cNvPr id="433" name="Google Shape;433;p36"/>
            <p:cNvSpPr txBox="1"/>
            <p:nvPr/>
          </p:nvSpPr>
          <p:spPr>
            <a:xfrm>
              <a:off x="0" y="102235"/>
              <a:ext cx="16768111" cy="1198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9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Le persone dietro la nostra start up</a:t>
              </a:r>
              <a:endParaRPr sz="700"/>
            </a:p>
          </p:txBody>
        </p:sp>
        <p:sp>
          <p:nvSpPr>
            <p:cNvPr id="434" name="Google Shape;434;p36"/>
            <p:cNvSpPr txBox="1"/>
            <p:nvPr/>
          </p:nvSpPr>
          <p:spPr>
            <a:xfrm>
              <a:off x="0" y="1789386"/>
              <a:ext cx="16768111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TEAM SOLUZIONI MOOD</a:t>
              </a:r>
              <a:endParaRPr sz="70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7"/>
          <p:cNvSpPr/>
          <p:nvPr/>
        </p:nvSpPr>
        <p:spPr>
          <a:xfrm>
            <a:off x="1932666" y="678835"/>
            <a:ext cx="5619750" cy="41148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37"/>
          <p:cNvSpPr/>
          <p:nvPr/>
        </p:nvSpPr>
        <p:spPr>
          <a:xfrm>
            <a:off x="1762125" y="514350"/>
            <a:ext cx="5619750" cy="4114800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37"/>
          <p:cNvSpPr/>
          <p:nvPr/>
        </p:nvSpPr>
        <p:spPr>
          <a:xfrm rot="-5400000">
            <a:off x="341081" y="341081"/>
            <a:ext cx="475329" cy="475329"/>
          </a:xfrm>
          <a:custGeom>
            <a:rect b="b" l="l" r="r" t="t"/>
            <a:pathLst>
              <a:path extrusionOk="0" h="950657" w="950657">
                <a:moveTo>
                  <a:pt x="0" y="0"/>
                </a:moveTo>
                <a:lnTo>
                  <a:pt x="950657" y="0"/>
                </a:lnTo>
                <a:lnTo>
                  <a:pt x="950657" y="950657"/>
                </a:lnTo>
                <a:lnTo>
                  <a:pt x="0" y="950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37"/>
          <p:cNvSpPr/>
          <p:nvPr/>
        </p:nvSpPr>
        <p:spPr>
          <a:xfrm rot="-5400000">
            <a:off x="8417625" y="1295854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80"/>
                </a:lnTo>
                <a:lnTo>
                  <a:pt x="0" y="228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37"/>
          <p:cNvSpPr/>
          <p:nvPr/>
        </p:nvSpPr>
        <p:spPr>
          <a:xfrm rot="-5400000">
            <a:off x="514350" y="4354447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80"/>
                </a:lnTo>
                <a:lnTo>
                  <a:pt x="0" y="228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37"/>
          <p:cNvSpPr/>
          <p:nvPr/>
        </p:nvSpPr>
        <p:spPr>
          <a:xfrm rot="-5400000">
            <a:off x="8039833" y="4478825"/>
            <a:ext cx="314810" cy="314810"/>
          </a:xfrm>
          <a:custGeom>
            <a:rect b="b" l="l" r="r" t="t"/>
            <a:pathLst>
              <a:path extrusionOk="0" h="629619" w="629619">
                <a:moveTo>
                  <a:pt x="0" y="0"/>
                </a:moveTo>
                <a:lnTo>
                  <a:pt x="629619" y="0"/>
                </a:lnTo>
                <a:lnTo>
                  <a:pt x="629619" y="629619"/>
                </a:lnTo>
                <a:lnTo>
                  <a:pt x="0" y="62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37"/>
          <p:cNvSpPr/>
          <p:nvPr/>
        </p:nvSpPr>
        <p:spPr>
          <a:xfrm rot="-5400000">
            <a:off x="1084570" y="1551265"/>
            <a:ext cx="314810" cy="314810"/>
          </a:xfrm>
          <a:custGeom>
            <a:rect b="b" l="l" r="r" t="t"/>
            <a:pathLst>
              <a:path extrusionOk="0" h="629619" w="629619">
                <a:moveTo>
                  <a:pt x="0" y="0"/>
                </a:moveTo>
                <a:lnTo>
                  <a:pt x="629619" y="0"/>
                </a:lnTo>
                <a:lnTo>
                  <a:pt x="629619" y="629619"/>
                </a:lnTo>
                <a:lnTo>
                  <a:pt x="0" y="62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6" name="Google Shape;446;p37"/>
          <p:cNvGrpSpPr/>
          <p:nvPr/>
        </p:nvGrpSpPr>
        <p:grpSpPr>
          <a:xfrm>
            <a:off x="2335966" y="956107"/>
            <a:ext cx="4472069" cy="3251567"/>
            <a:chOff x="0" y="138430"/>
            <a:chExt cx="11925518" cy="8670844"/>
          </a:xfrm>
        </p:grpSpPr>
        <p:sp>
          <p:nvSpPr>
            <p:cNvPr id="447" name="Google Shape;447;p37"/>
            <p:cNvSpPr txBox="1"/>
            <p:nvPr/>
          </p:nvSpPr>
          <p:spPr>
            <a:xfrm>
              <a:off x="0" y="138430"/>
              <a:ext cx="11925518" cy="1116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7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Facciamo due chiacchiere!</a:t>
              </a:r>
              <a:endParaRPr sz="700"/>
            </a:p>
          </p:txBody>
        </p:sp>
        <p:sp>
          <p:nvSpPr>
            <p:cNvPr id="448" name="Google Shape;448;p37"/>
            <p:cNvSpPr txBox="1"/>
            <p:nvPr/>
          </p:nvSpPr>
          <p:spPr>
            <a:xfrm>
              <a:off x="0" y="1680839"/>
              <a:ext cx="119255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CONTATTACI</a:t>
              </a:r>
              <a:endParaRPr sz="700"/>
            </a:p>
          </p:txBody>
        </p:sp>
        <p:sp>
          <p:nvSpPr>
            <p:cNvPr id="449" name="Google Shape;449;p37"/>
            <p:cNvSpPr txBox="1"/>
            <p:nvPr/>
          </p:nvSpPr>
          <p:spPr>
            <a:xfrm>
              <a:off x="0" y="3163205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SEDE CENTRALE</a:t>
              </a:r>
              <a:endParaRPr sz="700"/>
            </a:p>
          </p:txBody>
        </p:sp>
        <p:sp>
          <p:nvSpPr>
            <p:cNvPr id="450" name="Google Shape;450;p37"/>
            <p:cNvSpPr txBox="1"/>
            <p:nvPr/>
          </p:nvSpPr>
          <p:spPr>
            <a:xfrm>
              <a:off x="0" y="4026805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Via Roma, 365 - 20121 Milano</a:t>
              </a:r>
              <a:endParaRPr sz="700"/>
            </a:p>
          </p:txBody>
        </p:sp>
        <p:sp>
          <p:nvSpPr>
            <p:cNvPr id="451" name="Google Shape;451;p37"/>
            <p:cNvSpPr txBox="1"/>
            <p:nvPr/>
          </p:nvSpPr>
          <p:spPr>
            <a:xfrm>
              <a:off x="0" y="5248850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NUMERO DI TELEFONO</a:t>
              </a:r>
              <a:endParaRPr sz="700"/>
            </a:p>
          </p:txBody>
        </p:sp>
        <p:sp>
          <p:nvSpPr>
            <p:cNvPr id="452" name="Google Shape;452;p37"/>
            <p:cNvSpPr txBox="1"/>
            <p:nvPr/>
          </p:nvSpPr>
          <p:spPr>
            <a:xfrm>
              <a:off x="0" y="6112450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059 123456</a:t>
              </a:r>
              <a:endParaRPr sz="700"/>
            </a:p>
          </p:txBody>
        </p:sp>
        <p:sp>
          <p:nvSpPr>
            <p:cNvPr id="453" name="Google Shape;453;p37"/>
            <p:cNvSpPr txBox="1"/>
            <p:nvPr/>
          </p:nvSpPr>
          <p:spPr>
            <a:xfrm>
              <a:off x="0" y="7345387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INDIRIZZO EMAIL</a:t>
              </a:r>
              <a:endParaRPr sz="700"/>
            </a:p>
          </p:txBody>
        </p:sp>
        <p:sp>
          <p:nvSpPr>
            <p:cNvPr id="454" name="Google Shape;454;p37"/>
            <p:cNvSpPr txBox="1"/>
            <p:nvPr/>
          </p:nvSpPr>
          <p:spPr>
            <a:xfrm>
              <a:off x="0" y="8208987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ciao@sitobellissimo.it</a:t>
              </a:r>
              <a:endParaRPr sz="7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/>
          <p:nvPr/>
        </p:nvSpPr>
        <p:spPr>
          <a:xfrm>
            <a:off x="-180489" y="-231447"/>
            <a:ext cx="2930020" cy="5616238"/>
          </a:xfrm>
          <a:custGeom>
            <a:rect b="b" l="l" r="r" t="t"/>
            <a:pathLst>
              <a:path extrusionOk="0" h="11232476" w="5860040">
                <a:moveTo>
                  <a:pt x="0" y="0"/>
                </a:moveTo>
                <a:lnTo>
                  <a:pt x="5860039" y="0"/>
                </a:lnTo>
                <a:lnTo>
                  <a:pt x="5860039" y="11232476"/>
                </a:lnTo>
                <a:lnTo>
                  <a:pt x="0" y="11232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314" l="-6050" r="-27162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5"/>
          <p:cNvSpPr/>
          <p:nvPr/>
        </p:nvSpPr>
        <p:spPr>
          <a:xfrm>
            <a:off x="-104650" y="-282475"/>
            <a:ext cx="2930310" cy="5613743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5"/>
                </a:lnTo>
                <a:lnTo>
                  <a:pt x="0" y="429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5"/>
          <p:cNvSpPr/>
          <p:nvPr/>
        </p:nvSpPr>
        <p:spPr>
          <a:xfrm rot="10800000">
            <a:off x="-104640" y="2974215"/>
            <a:ext cx="2279561" cy="2279561"/>
          </a:xfrm>
          <a:custGeom>
            <a:rect b="b" l="l" r="r" t="t"/>
            <a:pathLst>
              <a:path extrusionOk="0" h="4559121" w="4559121">
                <a:moveTo>
                  <a:pt x="0" y="0"/>
                </a:moveTo>
                <a:lnTo>
                  <a:pt x="4559121" y="0"/>
                </a:lnTo>
                <a:lnTo>
                  <a:pt x="4559121" y="4559121"/>
                </a:lnTo>
                <a:lnTo>
                  <a:pt x="0" y="4559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5"/>
          <p:cNvSpPr/>
          <p:nvPr/>
        </p:nvSpPr>
        <p:spPr>
          <a:xfrm rot="-5400000">
            <a:off x="314366" y="867197"/>
            <a:ext cx="3490078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5"/>
          <p:cNvSpPr/>
          <p:nvPr/>
        </p:nvSpPr>
        <p:spPr>
          <a:xfrm rot="-5400000">
            <a:off x="1770329" y="4195861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grpSp>
        <p:nvGrpSpPr>
          <p:cNvPr id="79" name="Google Shape;79;p15"/>
          <p:cNvGrpSpPr/>
          <p:nvPr/>
        </p:nvGrpSpPr>
        <p:grpSpPr>
          <a:xfrm>
            <a:off x="3681550" y="1282029"/>
            <a:ext cx="4515407" cy="2596825"/>
            <a:chOff x="0" y="46355"/>
            <a:chExt cx="12041084" cy="6924867"/>
          </a:xfrm>
        </p:grpSpPr>
        <p:sp>
          <p:nvSpPr>
            <p:cNvPr id="80" name="Google Shape;80;p15"/>
            <p:cNvSpPr txBox="1"/>
            <p:nvPr/>
          </p:nvSpPr>
          <p:spPr>
            <a:xfrm>
              <a:off x="0" y="46355"/>
              <a:ext cx="12041084" cy="13100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La guida per le start up</a:t>
              </a:r>
              <a:endParaRPr sz="700"/>
            </a:p>
          </p:txBody>
        </p:sp>
        <p:sp>
          <p:nvSpPr>
            <p:cNvPr id="81" name="Google Shape;81;p15"/>
            <p:cNvSpPr txBox="1"/>
            <p:nvPr/>
          </p:nvSpPr>
          <p:spPr>
            <a:xfrm>
              <a:off x="0" y="1783794"/>
              <a:ext cx="12041084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ARGOMENTI TRATTATI</a:t>
              </a:r>
              <a:endParaRPr sz="700"/>
            </a:p>
          </p:txBody>
        </p:sp>
        <p:sp>
          <p:nvSpPr>
            <p:cNvPr id="82" name="Google Shape;82;p15"/>
            <p:cNvSpPr txBox="1"/>
            <p:nvPr/>
          </p:nvSpPr>
          <p:spPr>
            <a:xfrm>
              <a:off x="0" y="3322935"/>
              <a:ext cx="12041084" cy="3648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perché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chi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cosa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come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quando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Video: Start It Up!</a:t>
              </a:r>
              <a:endParaRPr sz="7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/>
          <p:nvPr/>
        </p:nvSpPr>
        <p:spPr>
          <a:xfrm rot="-5400000">
            <a:off x="-115181" y="2386235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7" y="0"/>
                </a:lnTo>
                <a:lnTo>
                  <a:pt x="5855057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6"/>
          <p:cNvSpPr/>
          <p:nvPr/>
        </p:nvSpPr>
        <p:spPr>
          <a:xfrm rot="5400000">
            <a:off x="7823916" y="-91897"/>
            <a:ext cx="1414262" cy="1414262"/>
          </a:xfrm>
          <a:custGeom>
            <a:rect b="b" l="l" r="r" t="t"/>
            <a:pathLst>
              <a:path extrusionOk="0" h="2828523" w="2828523">
                <a:moveTo>
                  <a:pt x="0" y="0"/>
                </a:moveTo>
                <a:lnTo>
                  <a:pt x="2828523" y="0"/>
                </a:lnTo>
                <a:lnTo>
                  <a:pt x="2828523" y="2828523"/>
                </a:lnTo>
                <a:lnTo>
                  <a:pt x="0" y="2828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" name="Google Shape;89;p16"/>
          <p:cNvGrpSpPr/>
          <p:nvPr/>
        </p:nvGrpSpPr>
        <p:grpSpPr>
          <a:xfrm>
            <a:off x="2865273" y="1107164"/>
            <a:ext cx="4715438" cy="3122485"/>
            <a:chOff x="0" y="-29210"/>
            <a:chExt cx="12574500" cy="8326627"/>
          </a:xfrm>
        </p:grpSpPr>
        <p:sp>
          <p:nvSpPr>
            <p:cNvPr id="90" name="Google Shape;90;p16"/>
            <p:cNvSpPr txBox="1"/>
            <p:nvPr/>
          </p:nvSpPr>
          <p:spPr>
            <a:xfrm>
              <a:off x="0" y="-29210"/>
              <a:ext cx="12574500" cy="31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Perché: il tuo motivo di esistere</a:t>
              </a:r>
              <a:endParaRPr sz="700"/>
            </a:p>
          </p:txBody>
        </p:sp>
        <p:sp>
          <p:nvSpPr>
            <p:cNvPr id="91" name="Google Shape;91;p16"/>
            <p:cNvSpPr txBox="1"/>
            <p:nvPr/>
          </p:nvSpPr>
          <p:spPr>
            <a:xfrm>
              <a:off x="0" y="3244554"/>
              <a:ext cx="125745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QUALE PROBLEMA VUOI RISOLVERE?</a:t>
              </a:r>
              <a:endParaRPr sz="700"/>
            </a:p>
          </p:txBody>
        </p:sp>
        <p:sp>
          <p:nvSpPr>
            <p:cNvPr id="92" name="Google Shape;92;p16"/>
            <p:cNvSpPr txBox="1"/>
            <p:nvPr/>
          </p:nvSpPr>
          <p:spPr>
            <a:xfrm>
              <a:off x="0" y="5481617"/>
              <a:ext cx="12574500" cy="28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Grazie ai led presenti nei nostri meravigliosi specchi , puoi accuratamente intravedere nei minimi dettagli la tua bellezza o il tuo speciale modo di essere. Inoltre ci permette di risparmiare energia.</a:t>
              </a:r>
              <a:endParaRPr sz="700"/>
            </a:p>
          </p:txBody>
        </p:sp>
      </p:grpSp>
      <p:sp>
        <p:nvSpPr>
          <p:cNvPr id="93" name="Google Shape;93;p16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/>
          <p:nvPr/>
        </p:nvSpPr>
        <p:spPr>
          <a:xfrm>
            <a:off x="296325" y="91625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291" l="-4676" r="-1031" t="-21678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7"/>
          <p:cNvSpPr/>
          <p:nvPr/>
        </p:nvSpPr>
        <p:spPr>
          <a:xfrm rot="-5400000">
            <a:off x="-115181" y="2312160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7" y="0"/>
                </a:lnTo>
                <a:lnTo>
                  <a:pt x="5855057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7"/>
          <p:cNvSpPr/>
          <p:nvPr/>
        </p:nvSpPr>
        <p:spPr>
          <a:xfrm>
            <a:off x="211436" y="91619"/>
            <a:ext cx="1427068" cy="1427069"/>
          </a:xfrm>
          <a:custGeom>
            <a:rect b="b" l="l" r="r" t="t"/>
            <a:pathLst>
              <a:path extrusionOk="0" h="2854137" w="2854137">
                <a:moveTo>
                  <a:pt x="0" y="0"/>
                </a:moveTo>
                <a:lnTo>
                  <a:pt x="2854137" y="0"/>
                </a:lnTo>
                <a:lnTo>
                  <a:pt x="2854137" y="2854137"/>
                </a:lnTo>
                <a:lnTo>
                  <a:pt x="0" y="2854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4326340" y="509588"/>
            <a:ext cx="4306037" cy="309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RICORDA SEMPRE!</a:t>
            </a:r>
            <a:endParaRPr sz="700"/>
          </a:p>
        </p:txBody>
      </p:sp>
      <p:grpSp>
        <p:nvGrpSpPr>
          <p:cNvPr id="102" name="Google Shape;102;p17"/>
          <p:cNvGrpSpPr/>
          <p:nvPr/>
        </p:nvGrpSpPr>
        <p:grpSpPr>
          <a:xfrm>
            <a:off x="3717510" y="2777574"/>
            <a:ext cx="4912140" cy="1851576"/>
            <a:chOff x="0" y="292735"/>
            <a:chExt cx="13099040" cy="4937537"/>
          </a:xfrm>
        </p:grpSpPr>
        <p:sp>
          <p:nvSpPr>
            <p:cNvPr id="103" name="Google Shape;103;p17"/>
            <p:cNvSpPr txBox="1"/>
            <p:nvPr/>
          </p:nvSpPr>
          <p:spPr>
            <a:xfrm>
              <a:off x="0" y="292735"/>
              <a:ext cx="13098900" cy="359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4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LE PERSONE NON COMPRANO CIÒ CHE FAI, COMPRANO IL PERCHÉ E IL COME LO FAI</a:t>
              </a:r>
              <a:endParaRPr sz="700"/>
            </a:p>
          </p:txBody>
        </p:sp>
        <p:sp>
          <p:nvSpPr>
            <p:cNvPr id="104" name="Google Shape;104;p17"/>
            <p:cNvSpPr txBox="1"/>
            <p:nvPr/>
          </p:nvSpPr>
          <p:spPr>
            <a:xfrm>
              <a:off x="0" y="3922172"/>
              <a:ext cx="13099040" cy="1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- SIMON SINEK,</a:t>
              </a:r>
              <a:endParaRPr sz="700"/>
            </a:p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SCRITTORE E CONSULENTE ORGANIZZATIVO</a:t>
              </a:r>
              <a:endParaRPr sz="70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/>
          <p:nvPr/>
        </p:nvSpPr>
        <p:spPr>
          <a:xfrm>
            <a:off x="108975" y="91862"/>
            <a:ext cx="31923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8"/>
          <p:cNvSpPr/>
          <p:nvPr/>
        </p:nvSpPr>
        <p:spPr>
          <a:xfrm rot="10800000">
            <a:off x="179925" y="1770508"/>
            <a:ext cx="1602500" cy="1602500"/>
          </a:xfrm>
          <a:custGeom>
            <a:rect b="b" l="l" r="r" t="t"/>
            <a:pathLst>
              <a:path extrusionOk="0" h="3204999" w="3204999">
                <a:moveTo>
                  <a:pt x="0" y="0"/>
                </a:moveTo>
                <a:lnTo>
                  <a:pt x="3204999" y="0"/>
                </a:lnTo>
                <a:lnTo>
                  <a:pt x="3204999" y="3204999"/>
                </a:lnTo>
                <a:lnTo>
                  <a:pt x="0" y="3204999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8"/>
          <p:cNvSpPr/>
          <p:nvPr/>
        </p:nvSpPr>
        <p:spPr>
          <a:xfrm>
            <a:off x="1501754" y="1046464"/>
            <a:ext cx="1293832" cy="1293832"/>
          </a:xfrm>
          <a:custGeom>
            <a:rect b="b" l="l" r="r" t="t"/>
            <a:pathLst>
              <a:path extrusionOk="0" h="2587663" w="2587663">
                <a:moveTo>
                  <a:pt x="0" y="0"/>
                </a:moveTo>
                <a:lnTo>
                  <a:pt x="2587663" y="0"/>
                </a:lnTo>
                <a:lnTo>
                  <a:pt x="2587663" y="2587663"/>
                </a:lnTo>
                <a:lnTo>
                  <a:pt x="0" y="25876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8"/>
          <p:cNvSpPr/>
          <p:nvPr/>
        </p:nvSpPr>
        <p:spPr>
          <a:xfrm rot="-5400000">
            <a:off x="2449427" y="1853370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79"/>
                </a:lnTo>
                <a:lnTo>
                  <a:pt x="0" y="2280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8"/>
          <p:cNvSpPr/>
          <p:nvPr/>
        </p:nvSpPr>
        <p:spPr>
          <a:xfrm rot="-5400000">
            <a:off x="2070739" y="-189504"/>
            <a:ext cx="703854" cy="703854"/>
          </a:xfrm>
          <a:custGeom>
            <a:rect b="b" l="l" r="r" t="t"/>
            <a:pathLst>
              <a:path extrusionOk="0" h="1407708" w="1407708">
                <a:moveTo>
                  <a:pt x="0" y="0"/>
                </a:moveTo>
                <a:lnTo>
                  <a:pt x="1407708" y="0"/>
                </a:lnTo>
                <a:lnTo>
                  <a:pt x="1407708" y="1407708"/>
                </a:lnTo>
                <a:lnTo>
                  <a:pt x="0" y="1407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8"/>
          <p:cNvSpPr/>
          <p:nvPr/>
        </p:nvSpPr>
        <p:spPr>
          <a:xfrm rot="-5400000">
            <a:off x="290660" y="4415361"/>
            <a:ext cx="427577" cy="427577"/>
          </a:xfrm>
          <a:custGeom>
            <a:rect b="b" l="l" r="r" t="t"/>
            <a:pathLst>
              <a:path extrusionOk="0" h="855154" w="855154">
                <a:moveTo>
                  <a:pt x="0" y="0"/>
                </a:moveTo>
                <a:lnTo>
                  <a:pt x="855153" y="0"/>
                </a:lnTo>
                <a:lnTo>
                  <a:pt x="855153" y="855154"/>
                </a:lnTo>
                <a:lnTo>
                  <a:pt x="0" y="855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sp>
        <p:nvSpPr>
          <p:cNvPr id="116" name="Google Shape;116;p18"/>
          <p:cNvSpPr txBox="1"/>
          <p:nvPr/>
        </p:nvSpPr>
        <p:spPr>
          <a:xfrm>
            <a:off x="3801525" y="1708150"/>
            <a:ext cx="1293900" cy="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grpSp>
        <p:nvGrpSpPr>
          <p:cNvPr id="117" name="Google Shape;117;p18"/>
          <p:cNvGrpSpPr/>
          <p:nvPr/>
        </p:nvGrpSpPr>
        <p:grpSpPr>
          <a:xfrm>
            <a:off x="3589886" y="781899"/>
            <a:ext cx="4814950" cy="3636428"/>
            <a:chOff x="-423325" y="-1809915"/>
            <a:chExt cx="12451383" cy="9697141"/>
          </a:xfrm>
        </p:grpSpPr>
        <p:sp>
          <p:nvSpPr>
            <p:cNvPr id="118" name="Google Shape;118;p18"/>
            <p:cNvSpPr txBox="1"/>
            <p:nvPr/>
          </p:nvSpPr>
          <p:spPr>
            <a:xfrm>
              <a:off x="-423325" y="-1809915"/>
              <a:ext cx="12070500" cy="28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Chi è la fondatrice?</a:t>
              </a:r>
              <a:endParaRPr b="1" sz="3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8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Ignoti Vanessa</a:t>
              </a:r>
              <a:endParaRPr b="1" sz="28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9" name="Google Shape;119;p18"/>
            <p:cNvSpPr txBox="1"/>
            <p:nvPr/>
          </p:nvSpPr>
          <p:spPr>
            <a:xfrm>
              <a:off x="-42460" y="2848452"/>
              <a:ext cx="12070500" cy="189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1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POSSIEDI LE COMPETENZE IMPRENDITORIALI NECESSARIE?</a:t>
              </a:r>
              <a:endParaRPr sz="700"/>
            </a:p>
          </p:txBody>
        </p:sp>
        <p:sp>
          <p:nvSpPr>
            <p:cNvPr id="120" name="Google Shape;120;p18"/>
            <p:cNvSpPr txBox="1"/>
            <p:nvPr/>
          </p:nvSpPr>
          <p:spPr>
            <a:xfrm>
              <a:off x="-42442" y="5071426"/>
              <a:ext cx="12070500" cy="28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In base al budget e ai desideri del cliente , costruiremo insieme ciò che più si avvicina alle sue idee elencate in precedenza. Voglio che le altre persone si possono  specchiare, ammirare e finalmente potersi piacere .</a:t>
              </a:r>
              <a:endParaRPr sz="700"/>
            </a:p>
          </p:txBody>
        </p:sp>
      </p:grpSp>
      <p:pic>
        <p:nvPicPr>
          <p:cNvPr id="121" name="Google Shape;12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0"/>
            <a:ext cx="29334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19"/>
          <p:cNvGrpSpPr/>
          <p:nvPr/>
        </p:nvGrpSpPr>
        <p:grpSpPr>
          <a:xfrm>
            <a:off x="3662297" y="1198126"/>
            <a:ext cx="4526476" cy="3386228"/>
            <a:chOff x="0" y="-39370"/>
            <a:chExt cx="12070603" cy="9029940"/>
          </a:xfrm>
        </p:grpSpPr>
        <p:sp>
          <p:nvSpPr>
            <p:cNvPr id="127" name="Google Shape;127;p19"/>
            <p:cNvSpPr txBox="1"/>
            <p:nvPr/>
          </p:nvSpPr>
          <p:spPr>
            <a:xfrm>
              <a:off x="0" y="-39370"/>
              <a:ext cx="12070603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Chi: il team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iniziale</a:t>
              </a:r>
              <a:endParaRPr sz="700"/>
            </a:p>
          </p:txBody>
        </p:sp>
        <p:sp>
          <p:nvSpPr>
            <p:cNvPr id="128" name="Google Shape;128;p19"/>
            <p:cNvSpPr txBox="1"/>
            <p:nvPr/>
          </p:nvSpPr>
          <p:spPr>
            <a:xfrm>
              <a:off x="0" y="3148596"/>
              <a:ext cx="12070603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TUO TEAM È ATTREZZATO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ED EQUILIBRATO?</a:t>
              </a:r>
              <a:endParaRPr sz="700"/>
            </a:p>
          </p:txBody>
        </p:sp>
        <p:sp>
          <p:nvSpPr>
            <p:cNvPr id="129" name="Google Shape;129;p19"/>
            <p:cNvSpPr txBox="1"/>
            <p:nvPr/>
          </p:nvSpPr>
          <p:spPr>
            <a:xfrm>
              <a:off x="0" y="5427770"/>
              <a:ext cx="12070500" cy="356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Mariska è una mia cara amica , ho scelto lei perchè sa pubblicizzare in maniera soddisfacente il mio prodotto, </a:t>
              </a:r>
              <a:r>
                <a:rPr lang="it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soprattutto nel mondo dei social . Sa saper scegliere ottimi prodotti , mantenendo sempre un ottimo rapporto tra qualità e prezzo.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30" name="Google Shape;130;p19"/>
          <p:cNvSpPr/>
          <p:nvPr/>
        </p:nvSpPr>
        <p:spPr>
          <a:xfrm rot="-5400000">
            <a:off x="1849402" y="4003061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80" y="0"/>
                </a:lnTo>
                <a:lnTo>
                  <a:pt x="2280880" y="2280879"/>
                </a:lnTo>
                <a:lnTo>
                  <a:pt x="0" y="2280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9"/>
          <p:cNvSpPr/>
          <p:nvPr/>
        </p:nvSpPr>
        <p:spPr>
          <a:xfrm rot="-5400000">
            <a:off x="0" y="562822"/>
            <a:ext cx="594708" cy="594708"/>
          </a:xfrm>
          <a:custGeom>
            <a:rect b="b" l="l" r="r" t="t"/>
            <a:pathLst>
              <a:path extrusionOk="0" h="1189415" w="1189415">
                <a:moveTo>
                  <a:pt x="0" y="0"/>
                </a:moveTo>
                <a:lnTo>
                  <a:pt x="1189415" y="0"/>
                </a:lnTo>
                <a:lnTo>
                  <a:pt x="1189415" y="1189414"/>
                </a:lnTo>
                <a:lnTo>
                  <a:pt x="0" y="11894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9"/>
          <p:cNvSpPr/>
          <p:nvPr/>
        </p:nvSpPr>
        <p:spPr>
          <a:xfrm rot="-5400000">
            <a:off x="1992045" y="135246"/>
            <a:ext cx="427577" cy="427577"/>
          </a:xfrm>
          <a:custGeom>
            <a:rect b="b" l="l" r="r" t="t"/>
            <a:pathLst>
              <a:path extrusionOk="0" h="855154" w="855154">
                <a:moveTo>
                  <a:pt x="0" y="0"/>
                </a:moveTo>
                <a:lnTo>
                  <a:pt x="855154" y="0"/>
                </a:lnTo>
                <a:lnTo>
                  <a:pt x="855154" y="855154"/>
                </a:lnTo>
                <a:lnTo>
                  <a:pt x="0" y="855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5539297" y="4839042"/>
            <a:ext cx="3334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sp>
        <p:nvSpPr>
          <p:cNvPr id="134" name="Google Shape;134;p19"/>
          <p:cNvSpPr/>
          <p:nvPr/>
        </p:nvSpPr>
        <p:spPr>
          <a:xfrm rot="5400000">
            <a:off x="7732221" y="0"/>
            <a:ext cx="1411779" cy="1411779"/>
          </a:xfrm>
          <a:custGeom>
            <a:rect b="b" l="l" r="r" t="t"/>
            <a:pathLst>
              <a:path extrusionOk="0" h="2823558" w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1094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/>
          <p:nvPr/>
        </p:nvSpPr>
        <p:spPr>
          <a:xfrm rot="-5400000">
            <a:off x="-305680" y="3303777"/>
            <a:ext cx="2126412" cy="2126412"/>
          </a:xfrm>
          <a:custGeom>
            <a:rect b="b" l="l" r="r" t="t"/>
            <a:pathLst>
              <a:path extrusionOk="0" h="4252824" w="4252824">
                <a:moveTo>
                  <a:pt x="0" y="0"/>
                </a:moveTo>
                <a:lnTo>
                  <a:pt x="4252823" y="0"/>
                </a:lnTo>
                <a:lnTo>
                  <a:pt x="4252823" y="4252824"/>
                </a:lnTo>
                <a:lnTo>
                  <a:pt x="0" y="4252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0"/>
          <p:cNvSpPr/>
          <p:nvPr/>
        </p:nvSpPr>
        <p:spPr>
          <a:xfrm rot="5400000">
            <a:off x="7918998" y="-172786"/>
            <a:ext cx="1411779" cy="1411779"/>
          </a:xfrm>
          <a:custGeom>
            <a:rect b="b" l="l" r="r" t="t"/>
            <a:pathLst>
              <a:path extrusionOk="0" h="2823558" w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42;p20"/>
          <p:cNvGrpSpPr/>
          <p:nvPr/>
        </p:nvGrpSpPr>
        <p:grpSpPr>
          <a:xfrm>
            <a:off x="969304" y="1186332"/>
            <a:ext cx="3645661" cy="2321529"/>
            <a:chOff x="0" y="-29210"/>
            <a:chExt cx="9721763" cy="6190745"/>
          </a:xfrm>
        </p:grpSpPr>
        <p:sp>
          <p:nvSpPr>
            <p:cNvPr id="143" name="Google Shape;143;p20"/>
            <p:cNvSpPr txBox="1"/>
            <p:nvPr/>
          </p:nvSpPr>
          <p:spPr>
            <a:xfrm>
              <a:off x="0" y="-29210"/>
              <a:ext cx="9721763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Cosa: il brand e l'offerta</a:t>
              </a:r>
              <a:endParaRPr sz="700"/>
            </a:p>
          </p:txBody>
        </p:sp>
        <p:sp>
          <p:nvSpPr>
            <p:cNvPr id="144" name="Google Shape;144;p20"/>
            <p:cNvSpPr txBox="1"/>
            <p:nvPr/>
          </p:nvSpPr>
          <p:spPr>
            <a:xfrm>
              <a:off x="0" y="3216563"/>
              <a:ext cx="9721763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COS'È IL TUO PRODOTTO O SERVIZIO?</a:t>
              </a:r>
              <a:endParaRPr sz="700"/>
            </a:p>
          </p:txBody>
        </p:sp>
        <p:sp>
          <p:nvSpPr>
            <p:cNvPr id="145" name="Google Shape;145;p20"/>
            <p:cNvSpPr txBox="1"/>
            <p:nvPr/>
          </p:nvSpPr>
          <p:spPr>
            <a:xfrm>
              <a:off x="0" y="5683711"/>
              <a:ext cx="9721763" cy="4778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7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1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46" name="Google Shape;146;p20"/>
          <p:cNvSpPr/>
          <p:nvPr/>
        </p:nvSpPr>
        <p:spPr>
          <a:xfrm>
            <a:off x="5180849" y="1080075"/>
            <a:ext cx="2983351" cy="2983350"/>
          </a:xfrm>
          <a:custGeom>
            <a:rect b="b" l="l" r="r" t="t"/>
            <a:pathLst>
              <a:path extrusionOk="0" h="5966701" w="5966701">
                <a:moveTo>
                  <a:pt x="0" y="0"/>
                </a:moveTo>
                <a:lnTo>
                  <a:pt x="5966701" y="0"/>
                </a:lnTo>
                <a:lnTo>
                  <a:pt x="5966701" y="5966702"/>
                </a:lnTo>
                <a:lnTo>
                  <a:pt x="0" y="5966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/>
          <p:nvPr/>
        </p:nvSpPr>
        <p:spPr>
          <a:xfrm>
            <a:off x="6657446" y="-157462"/>
            <a:ext cx="2593840" cy="545842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1"/>
          <p:cNvSpPr/>
          <p:nvPr/>
        </p:nvSpPr>
        <p:spPr>
          <a:xfrm>
            <a:off x="6983602" y="-104324"/>
            <a:ext cx="2161507" cy="4369238"/>
          </a:xfrm>
          <a:custGeom>
            <a:rect b="b" l="l" r="r" t="t"/>
            <a:pathLst>
              <a:path extrusionOk="0" h="8738475" w="4323015">
                <a:moveTo>
                  <a:pt x="0" y="0"/>
                </a:moveTo>
                <a:lnTo>
                  <a:pt x="4323016" y="0"/>
                </a:lnTo>
                <a:lnTo>
                  <a:pt x="4323016" y="8738475"/>
                </a:lnTo>
                <a:lnTo>
                  <a:pt x="0" y="873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5839" r="-15583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1"/>
          <p:cNvSpPr/>
          <p:nvPr/>
        </p:nvSpPr>
        <p:spPr>
          <a:xfrm>
            <a:off x="7340855" y="-604345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4"/>
                </a:lnTo>
                <a:lnTo>
                  <a:pt x="0" y="4293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1"/>
          <p:cNvSpPr/>
          <p:nvPr/>
        </p:nvSpPr>
        <p:spPr>
          <a:xfrm rot="10800000">
            <a:off x="6899626" y="1996319"/>
            <a:ext cx="2363537" cy="2363537"/>
          </a:xfrm>
          <a:custGeom>
            <a:rect b="b" l="l" r="r" t="t"/>
            <a:pathLst>
              <a:path extrusionOk="0" h="4727074" w="4727074">
                <a:moveTo>
                  <a:pt x="0" y="0"/>
                </a:moveTo>
                <a:lnTo>
                  <a:pt x="4727075" y="0"/>
                </a:lnTo>
                <a:lnTo>
                  <a:pt x="4727075" y="4727075"/>
                </a:lnTo>
                <a:lnTo>
                  <a:pt x="0" y="4727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1"/>
          <p:cNvSpPr/>
          <p:nvPr/>
        </p:nvSpPr>
        <p:spPr>
          <a:xfrm rot="-5400000">
            <a:off x="7478434" y="2322579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1"/>
          <p:cNvSpPr/>
          <p:nvPr/>
        </p:nvSpPr>
        <p:spPr>
          <a:xfrm rot="-5400000">
            <a:off x="8051097" y="4359856"/>
            <a:ext cx="857696" cy="857696"/>
          </a:xfrm>
          <a:custGeom>
            <a:rect b="b" l="l" r="r" t="t"/>
            <a:pathLst>
              <a:path extrusionOk="0" h="1715393" w="1715393">
                <a:moveTo>
                  <a:pt x="0" y="0"/>
                </a:moveTo>
                <a:lnTo>
                  <a:pt x="1715394" y="0"/>
                </a:lnTo>
                <a:lnTo>
                  <a:pt x="1715394" y="1715393"/>
                </a:lnTo>
                <a:lnTo>
                  <a:pt x="0" y="1715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1"/>
          <p:cNvSpPr/>
          <p:nvPr/>
        </p:nvSpPr>
        <p:spPr>
          <a:xfrm rot="-5400000">
            <a:off x="8559602" y="-184034"/>
            <a:ext cx="698384" cy="698384"/>
          </a:xfrm>
          <a:custGeom>
            <a:rect b="b" l="l" r="r" t="t"/>
            <a:pathLst>
              <a:path extrusionOk="0" h="1396767" w="1396767">
                <a:moveTo>
                  <a:pt x="0" y="0"/>
                </a:moveTo>
                <a:lnTo>
                  <a:pt x="1396767" y="0"/>
                </a:lnTo>
                <a:lnTo>
                  <a:pt x="1396767" y="1396767"/>
                </a:lnTo>
                <a:lnTo>
                  <a:pt x="0" y="1396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1"/>
          <p:cNvSpPr/>
          <p:nvPr/>
        </p:nvSpPr>
        <p:spPr>
          <a:xfrm rot="-5400000">
            <a:off x="6943915" y="409463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0" name="Google Shape;160;p21"/>
          <p:cNvGrpSpPr/>
          <p:nvPr/>
        </p:nvGrpSpPr>
        <p:grpSpPr>
          <a:xfrm>
            <a:off x="1055381" y="1190347"/>
            <a:ext cx="4525904" cy="2285598"/>
            <a:chOff x="0" y="-29210"/>
            <a:chExt cx="12069076" cy="6094926"/>
          </a:xfrm>
        </p:grpSpPr>
        <p:sp>
          <p:nvSpPr>
            <p:cNvPr id="161" name="Google Shape;161;p21"/>
            <p:cNvSpPr txBox="1"/>
            <p:nvPr/>
          </p:nvSpPr>
          <p:spPr>
            <a:xfrm>
              <a:off x="0" y="-29210"/>
              <a:ext cx="12069076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Cosa: proposta unica di vendita</a:t>
              </a:r>
              <a:endParaRPr sz="700"/>
            </a:p>
          </p:txBody>
        </p:sp>
        <p:sp>
          <p:nvSpPr>
            <p:cNvPr id="162" name="Google Shape;162;p21"/>
            <p:cNvSpPr txBox="1"/>
            <p:nvPr/>
          </p:nvSpPr>
          <p:spPr>
            <a:xfrm>
              <a:off x="0" y="3197039"/>
              <a:ext cx="12069076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COSA TI DISTINGUE DALLA CONCORRENZA?</a:t>
              </a:r>
              <a:endParaRPr sz="700"/>
            </a:p>
          </p:txBody>
        </p:sp>
        <p:sp>
          <p:nvSpPr>
            <p:cNvPr id="163" name="Google Shape;163;p21"/>
            <p:cNvSpPr txBox="1"/>
            <p:nvPr/>
          </p:nvSpPr>
          <p:spPr>
            <a:xfrm>
              <a:off x="0" y="5489575"/>
              <a:ext cx="1206907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64" name="Google Shape;164;p21"/>
          <p:cNvSpPr txBox="1"/>
          <p:nvPr/>
        </p:nvSpPr>
        <p:spPr>
          <a:xfrm>
            <a:off x="280263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